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35"/>
  </p:notesMasterIdLst>
  <p:sldIdLst>
    <p:sldId id="256" r:id="rId2"/>
    <p:sldId id="288"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Lst>
  <p:sldSz cx="9144000" cy="5143500" type="screen16x9"/>
  <p:notesSz cx="6858000" cy="9144000"/>
  <p:embeddedFontLst>
    <p:embeddedFont>
      <p:font typeface="Georgia" panose="02040502050405020303" pitchFamily="18" charset="0"/>
      <p:regular r:id="rId36"/>
      <p:bold r:id="rId37"/>
      <p:italic r:id="rId38"/>
      <p:boldItalic r:id="rId39"/>
    </p:embeddedFont>
    <p:embeddedFont>
      <p:font typeface="Lexend Medium" panose="02040502050405020303" pitchFamily="18" charset="0"/>
      <p:regular r:id="rId40"/>
      <p:bold r:id="rId40"/>
    </p:embeddedFont>
    <p:embeddedFont>
      <p:font typeface="Microsoft Yahei" panose="020B0503020204020204" pitchFamily="34" charset="-122"/>
      <p:regular r:id="rId41"/>
      <p:bold r:id="rId4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5A0DD"/>
    <a:srgbClr val="E29AD9"/>
    <a:srgbClr val="E29CD9"/>
    <a:srgbClr val="D990D0"/>
    <a:srgbClr val="90B3DC"/>
    <a:srgbClr val="F3F3F3"/>
    <a:srgbClr val="D4EBE0"/>
    <a:srgbClr val="CEEBD8"/>
    <a:srgbClr val="D5DEF3"/>
    <a:srgbClr val="D6E0F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672"/>
    <p:restoredTop sz="94694"/>
  </p:normalViewPr>
  <p:slideViewPr>
    <p:cSldViewPr snapToGrid="0">
      <p:cViewPr>
        <p:scale>
          <a:sx n="138" d="100"/>
          <a:sy n="138" d="100"/>
        </p:scale>
        <p:origin x="1104" y="560"/>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4.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7.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2.fntdata"/><Relationship Id="rId40" Type="http://schemas.openxmlformats.org/officeDocument/2006/relationships/font" Target="fonts/font5.fntdata"/><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3.fntdata"/><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font" Target="fonts/font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272d1af623b_0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272d1af623b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2e18c67fcef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2e18c67fce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2bdf572a8d8_0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5" name="Google Shape;335;g2bdf572a8d8_0_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sz="1400">
                <a:solidFill>
                  <a:schemeClr val="dk1"/>
                </a:solidFill>
              </a:rPr>
              <a:t>adp: except the threshold isn’t fixed, but is a rolling average of adjacent frame changes. </a:t>
            </a:r>
            <a:endParaRPr sz="1400">
              <a:solidFill>
                <a:schemeClr val="dk1"/>
              </a:solidFill>
            </a:endParaRPr>
          </a:p>
          <a:p>
            <a:pPr marL="0" lvl="0" indent="0" algn="l" rtl="0">
              <a:lnSpc>
                <a:spcPct val="100000"/>
              </a:lnSpc>
              <a:spcBef>
                <a:spcPts val="0"/>
              </a:spcBef>
              <a:spcAft>
                <a:spcPts val="0"/>
              </a:spcAft>
              <a:buSzPts val="1100"/>
              <a:buNone/>
            </a:pPr>
            <a:r>
              <a:rPr lang="en" sz="1300">
                <a:solidFill>
                  <a:srgbClr val="3E4349"/>
                </a:solidFill>
                <a:highlight>
                  <a:srgbClr val="FFFFFF"/>
                </a:highlight>
                <a:latin typeface="Georgia"/>
                <a:ea typeface="Georgia"/>
                <a:cs typeface="Georgia"/>
                <a:sym typeface="Georgia"/>
              </a:rPr>
              <a:t>Threshold the average change in pixel intensity must exceed to trigger a cut.</a:t>
            </a:r>
            <a:endParaRPr sz="1300">
              <a:solidFill>
                <a:srgbClr val="3E4349"/>
              </a:solidFill>
              <a:highlight>
                <a:srgbClr val="FFFFFF"/>
              </a:highlight>
              <a:latin typeface="Georgia"/>
              <a:ea typeface="Georgia"/>
              <a:cs typeface="Georgia"/>
              <a:sym typeface="Georgia"/>
            </a:endParaRPr>
          </a:p>
          <a:p>
            <a:pPr marL="0" lvl="0" indent="0" algn="l" rtl="0">
              <a:lnSpc>
                <a:spcPct val="100000"/>
              </a:lnSpc>
              <a:spcBef>
                <a:spcPts val="0"/>
              </a:spcBef>
              <a:spcAft>
                <a:spcPts val="0"/>
              </a:spcAft>
              <a:buSzPts val="1100"/>
              <a:buNone/>
            </a:pPr>
            <a:endParaRPr sz="1300">
              <a:solidFill>
                <a:srgbClr val="3E4349"/>
              </a:solidFill>
              <a:highlight>
                <a:srgbClr val="FFFFFF"/>
              </a:highlight>
              <a:latin typeface="Georgia"/>
              <a:ea typeface="Georgia"/>
              <a:cs typeface="Georgia"/>
              <a:sym typeface="Georgia"/>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g2bdf572a8d8_0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3" name="Google Shape;343;g2bdf572a8d8_0_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sz="1400">
                <a:solidFill>
                  <a:schemeClr val="dk1"/>
                </a:solidFill>
              </a:rPr>
              <a:t>adp: except the threshold isn’t fixed, but is a rolling average of adjacent frame changes. </a:t>
            </a:r>
            <a:endParaRPr sz="1400">
              <a:solidFill>
                <a:schemeClr val="dk1"/>
              </a:solidFill>
            </a:endParaRPr>
          </a:p>
          <a:p>
            <a:pPr marL="0" lvl="0" indent="0" algn="l" rtl="0">
              <a:lnSpc>
                <a:spcPct val="100000"/>
              </a:lnSpc>
              <a:spcBef>
                <a:spcPts val="0"/>
              </a:spcBef>
              <a:spcAft>
                <a:spcPts val="0"/>
              </a:spcAft>
              <a:buSzPts val="1100"/>
              <a:buNone/>
            </a:pPr>
            <a:r>
              <a:rPr lang="en" sz="1300">
                <a:solidFill>
                  <a:srgbClr val="3E4349"/>
                </a:solidFill>
                <a:highlight>
                  <a:srgbClr val="FFFFFF"/>
                </a:highlight>
                <a:latin typeface="Georgia"/>
                <a:ea typeface="Georgia"/>
                <a:cs typeface="Georgia"/>
                <a:sym typeface="Georgia"/>
              </a:rPr>
              <a:t>Threshold the average change in pixel intensity must exceed to trigger a cut.</a:t>
            </a:r>
            <a:endParaRPr sz="1300">
              <a:solidFill>
                <a:srgbClr val="3E4349"/>
              </a:solidFill>
              <a:highlight>
                <a:srgbClr val="FFFFFF"/>
              </a:highlight>
              <a:latin typeface="Georgia"/>
              <a:ea typeface="Georgia"/>
              <a:cs typeface="Georgia"/>
              <a:sym typeface="Georgia"/>
            </a:endParaRPr>
          </a:p>
          <a:p>
            <a:pPr marL="0" lvl="0" indent="0" algn="l" rtl="0">
              <a:lnSpc>
                <a:spcPct val="100000"/>
              </a:lnSpc>
              <a:spcBef>
                <a:spcPts val="0"/>
              </a:spcBef>
              <a:spcAft>
                <a:spcPts val="0"/>
              </a:spcAft>
              <a:buSzPts val="1100"/>
              <a:buNone/>
            </a:pPr>
            <a:endParaRPr sz="1300">
              <a:solidFill>
                <a:srgbClr val="3E4349"/>
              </a:solidFill>
              <a:highlight>
                <a:srgbClr val="FFFFFF"/>
              </a:highlight>
              <a:latin typeface="Georgia"/>
              <a:ea typeface="Georgia"/>
              <a:cs typeface="Georgia"/>
              <a:sym typeface="Georgia"/>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2ca73aad2bc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 name="Google Shape;352;g2ca73aad2b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2ca73aad2bc_0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0" name="Google Shape;360;g2ca73aad2bc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g2bdf572a8d8_0_1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8" name="Google Shape;368;g2bdf572a8d8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2ca73aad2bc_0_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5" name="Google Shape;375;g2ca73aad2bc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g2ca73aad2bc_0_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 name="Google Shape;383;g2ca73aad2bc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g2ca73aad2bc_0_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0" name="Google Shape;390;g2ca73aad2bc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g2ca73aad2bc_0_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7" name="Google Shape;397;g2ca73aad2bc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2e2b4b5c07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2e2b4b5c07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2ca73aad2bc_0_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4" name="Google Shape;404;g2ca73aad2bc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g2ca73aad2bc_0_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2" name="Google Shape;412;g2ca73aad2bc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g2ca73aad2bc_0_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9" name="Google Shape;419;g2ca73aad2bc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Google Shape;425;g2ca73aad2bc_0_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6" name="Google Shape;426;g2ca73aad2bc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g2ca73aad2bc_0_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3" name="Google Shape;433;g2ca73aad2bc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Google Shape;439;g2ca73aad2bc_0_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0" name="Google Shape;440;g2ca73aad2bc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g2ca73aad2bc_0_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7" name="Google Shape;447;g2ca73aad2bc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g26bb9763312_4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4" name="Google Shape;454;g26bb9763312_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p:cNvGrpSpPr/>
        <p:nvPr/>
      </p:nvGrpSpPr>
      <p:grpSpPr>
        <a:xfrm>
          <a:off x="0" y="0"/>
          <a:ext cx="0" cy="0"/>
          <a:chOff x="0" y="0"/>
          <a:chExt cx="0" cy="0"/>
        </a:xfrm>
      </p:grpSpPr>
      <p:sp>
        <p:nvSpPr>
          <p:cNvPr id="460" name="Google Shape;460;g2bdf572a8d8_0_10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61" name="Google Shape;461;g2bdf572a8d8_0_10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sz="1400">
                <a:solidFill>
                  <a:schemeClr val="dk1"/>
                </a:solidFill>
              </a:rPr>
              <a:t>adp: except the threshold isn’t fixed, but is a rolling average of adjacent frame changes. </a:t>
            </a:r>
            <a:endParaRPr sz="1400">
              <a:solidFill>
                <a:schemeClr val="dk1"/>
              </a:solidFill>
            </a:endParaRPr>
          </a:p>
          <a:p>
            <a:pPr marL="0" lvl="0" indent="0" algn="l" rtl="0">
              <a:lnSpc>
                <a:spcPct val="100000"/>
              </a:lnSpc>
              <a:spcBef>
                <a:spcPts val="0"/>
              </a:spcBef>
              <a:spcAft>
                <a:spcPts val="0"/>
              </a:spcAft>
              <a:buSzPts val="1100"/>
              <a:buNone/>
            </a:pPr>
            <a:r>
              <a:rPr lang="en" sz="1300">
                <a:solidFill>
                  <a:srgbClr val="3E4349"/>
                </a:solidFill>
                <a:highlight>
                  <a:srgbClr val="FFFFFF"/>
                </a:highlight>
                <a:latin typeface="Georgia"/>
                <a:ea typeface="Georgia"/>
                <a:cs typeface="Georgia"/>
                <a:sym typeface="Georgia"/>
              </a:rPr>
              <a:t>Threshold the average change in pixel intensity must exceed to trigger a cut.</a:t>
            </a:r>
            <a:endParaRPr sz="1300">
              <a:solidFill>
                <a:srgbClr val="3E4349"/>
              </a:solidFill>
              <a:highlight>
                <a:srgbClr val="FFFFFF"/>
              </a:highlight>
              <a:latin typeface="Georgia"/>
              <a:ea typeface="Georgia"/>
              <a:cs typeface="Georgia"/>
              <a:sym typeface="Georgia"/>
            </a:endParaRPr>
          </a:p>
          <a:p>
            <a:pPr marL="0" lvl="0" indent="0" algn="l" rtl="0">
              <a:lnSpc>
                <a:spcPct val="100000"/>
              </a:lnSpc>
              <a:spcBef>
                <a:spcPts val="0"/>
              </a:spcBef>
              <a:spcAft>
                <a:spcPts val="0"/>
              </a:spcAft>
              <a:buSzPts val="1100"/>
              <a:buNone/>
            </a:pPr>
            <a:endParaRPr sz="1300">
              <a:solidFill>
                <a:srgbClr val="3E4349"/>
              </a:solidFill>
              <a:highlight>
                <a:srgbClr val="FFFFFF"/>
              </a:highlight>
              <a:latin typeface="Georgia"/>
              <a:ea typeface="Georgia"/>
              <a:cs typeface="Georgia"/>
              <a:sym typeface="Georgia"/>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g2722cc11001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7" name="Google Shape;467;g2722cc1100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2e2767ca1bc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2e2767ca1bc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Google Shape;470;g2bdf572a8d8_0_2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1" name="Google Shape;471;g2bdf572a8d8_0_2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2bdf572a8d8_0_1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2bdf572a8d8_0_1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2"/>
        <p:cNvGrpSpPr/>
        <p:nvPr/>
      </p:nvGrpSpPr>
      <p:grpSpPr>
        <a:xfrm>
          <a:off x="0" y="0"/>
          <a:ext cx="0" cy="0"/>
          <a:chOff x="0" y="0"/>
          <a:chExt cx="0" cy="0"/>
        </a:xfrm>
      </p:grpSpPr>
      <p:sp>
        <p:nvSpPr>
          <p:cNvPr id="483" name="Google Shape;483;g2bdf572a8d8_0_2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4" name="Google Shape;484;g2bdf572a8d8_0_2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2722cc11001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2722cc11001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2e2b4b5c07c_0_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2e2b4b5c07c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2722cc11001_1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 name="Google Shape;244;g2722cc11001_1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2e18c67fcef_0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2e18c67fcef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g2e18c67fcef_0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7" name="Google Shape;307;g2e18c67fcef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2722cc11001_1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 name="Google Shape;315;g2722cc11001_1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532130" y="302260"/>
            <a:ext cx="8520300" cy="3081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000000"/>
              </a:buClr>
              <a:buSzPts val="1400"/>
              <a:buFont typeface="Arial"/>
              <a:buNone/>
              <a:defRPr sz="2000" b="0" i="0" u="none" strike="noStrike" cap="none">
                <a:solidFill>
                  <a:srgbClr val="000000"/>
                </a:solidFill>
                <a:latin typeface="Lexend Medium"/>
                <a:ea typeface="Lexend Medium"/>
                <a:cs typeface="Lexend Medium"/>
                <a:sym typeface="Lexend Medium"/>
              </a:defRPr>
            </a:lvl1pPr>
            <a:lvl2pPr marR="0" lvl="1"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2" name="Google Shape;52;p13"/>
          <p:cNvSpPr/>
          <p:nvPr/>
        </p:nvSpPr>
        <p:spPr>
          <a:xfrm>
            <a:off x="329150" y="354450"/>
            <a:ext cx="203100" cy="203100"/>
          </a:xfrm>
          <a:prstGeom prst="flowChartDelay">
            <a:avLst/>
          </a:prstGeom>
          <a:solidFill>
            <a:schemeClr val="lt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 name="Google Shape;53;p13"/>
          <p:cNvSpPr txBox="1">
            <a:spLocks noGrp="1"/>
          </p:cNvSpPr>
          <p:nvPr>
            <p:ph type="subTitle" idx="1"/>
          </p:nvPr>
        </p:nvSpPr>
        <p:spPr>
          <a:xfrm>
            <a:off x="532765" y="610235"/>
            <a:ext cx="8519100" cy="1989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000000"/>
              </a:buClr>
              <a:buSzPts val="2100"/>
              <a:buFont typeface="Arial"/>
              <a:buNone/>
              <a:defRPr sz="1000" b="0" i="0" u="none" strike="noStrike" cap="none">
                <a:solidFill>
                  <a:srgbClr val="000000"/>
                </a:solidFill>
                <a:latin typeface="Microsoft Yahei"/>
                <a:ea typeface="Microsoft Yahei"/>
                <a:cs typeface="Microsoft Yahei"/>
                <a:sym typeface="Microsoft Yahei"/>
              </a:defRPr>
            </a:lvl1pPr>
            <a:lvl2pPr marR="0" lvl="1" algn="ctr" rtl="0">
              <a:lnSpc>
                <a:spcPct val="100000"/>
              </a:lnSpc>
              <a:spcBef>
                <a:spcPts val="0"/>
              </a:spcBef>
              <a:spcAft>
                <a:spcPts val="0"/>
              </a:spcAft>
              <a:buClr>
                <a:srgbClr val="000000"/>
              </a:buClr>
              <a:buSzPts val="2100"/>
              <a:buFont typeface="Arial"/>
              <a:buNone/>
              <a:defRPr sz="2100" b="0" i="0" u="none" strike="noStrike" cap="none">
                <a:solidFill>
                  <a:srgbClr val="000000"/>
                </a:solidFill>
                <a:latin typeface="Arial"/>
                <a:ea typeface="Arial"/>
                <a:cs typeface="Arial"/>
                <a:sym typeface="Arial"/>
              </a:defRPr>
            </a:lvl2pPr>
            <a:lvl3pPr marR="0" lvl="2" algn="ctr" rtl="0">
              <a:lnSpc>
                <a:spcPct val="100000"/>
              </a:lnSpc>
              <a:spcBef>
                <a:spcPts val="0"/>
              </a:spcBef>
              <a:spcAft>
                <a:spcPts val="0"/>
              </a:spcAft>
              <a:buClr>
                <a:srgbClr val="000000"/>
              </a:buClr>
              <a:buSzPts val="2100"/>
              <a:buFont typeface="Arial"/>
              <a:buNone/>
              <a:defRPr sz="2100" b="0" i="0" u="none" strike="noStrike" cap="none">
                <a:solidFill>
                  <a:srgbClr val="000000"/>
                </a:solidFill>
                <a:latin typeface="Arial"/>
                <a:ea typeface="Arial"/>
                <a:cs typeface="Arial"/>
                <a:sym typeface="Arial"/>
              </a:defRPr>
            </a:lvl3pPr>
            <a:lvl4pPr marR="0" lvl="3" algn="ctr" rtl="0">
              <a:lnSpc>
                <a:spcPct val="100000"/>
              </a:lnSpc>
              <a:spcBef>
                <a:spcPts val="0"/>
              </a:spcBef>
              <a:spcAft>
                <a:spcPts val="0"/>
              </a:spcAft>
              <a:buClr>
                <a:srgbClr val="000000"/>
              </a:buClr>
              <a:buSzPts val="2100"/>
              <a:buFont typeface="Arial"/>
              <a:buNone/>
              <a:defRPr sz="2100" b="0" i="0" u="none" strike="noStrike" cap="none">
                <a:solidFill>
                  <a:srgbClr val="000000"/>
                </a:solidFill>
                <a:latin typeface="Arial"/>
                <a:ea typeface="Arial"/>
                <a:cs typeface="Arial"/>
                <a:sym typeface="Arial"/>
              </a:defRPr>
            </a:lvl4pPr>
            <a:lvl5pPr marR="0" lvl="4" algn="ctr" rtl="0">
              <a:lnSpc>
                <a:spcPct val="100000"/>
              </a:lnSpc>
              <a:spcBef>
                <a:spcPts val="0"/>
              </a:spcBef>
              <a:spcAft>
                <a:spcPts val="0"/>
              </a:spcAft>
              <a:buClr>
                <a:srgbClr val="000000"/>
              </a:buClr>
              <a:buSzPts val="2100"/>
              <a:buFont typeface="Arial"/>
              <a:buNone/>
              <a:defRPr sz="2100" b="0" i="0" u="none" strike="noStrike" cap="none">
                <a:solidFill>
                  <a:srgbClr val="000000"/>
                </a:solidFill>
                <a:latin typeface="Arial"/>
                <a:ea typeface="Arial"/>
                <a:cs typeface="Arial"/>
                <a:sym typeface="Arial"/>
              </a:defRPr>
            </a:lvl5pPr>
            <a:lvl6pPr marR="0" lvl="5" algn="ctr" rtl="0">
              <a:lnSpc>
                <a:spcPct val="100000"/>
              </a:lnSpc>
              <a:spcBef>
                <a:spcPts val="0"/>
              </a:spcBef>
              <a:spcAft>
                <a:spcPts val="0"/>
              </a:spcAft>
              <a:buClr>
                <a:srgbClr val="000000"/>
              </a:buClr>
              <a:buSzPts val="2100"/>
              <a:buFont typeface="Arial"/>
              <a:buNone/>
              <a:defRPr sz="2100" b="0" i="0" u="none" strike="noStrike" cap="none">
                <a:solidFill>
                  <a:srgbClr val="000000"/>
                </a:solidFill>
                <a:latin typeface="Arial"/>
                <a:ea typeface="Arial"/>
                <a:cs typeface="Arial"/>
                <a:sym typeface="Arial"/>
              </a:defRPr>
            </a:lvl6pPr>
            <a:lvl7pPr marR="0" lvl="6" algn="ctr" rtl="0">
              <a:lnSpc>
                <a:spcPct val="100000"/>
              </a:lnSpc>
              <a:spcBef>
                <a:spcPts val="0"/>
              </a:spcBef>
              <a:spcAft>
                <a:spcPts val="0"/>
              </a:spcAft>
              <a:buClr>
                <a:srgbClr val="000000"/>
              </a:buClr>
              <a:buSzPts val="2100"/>
              <a:buFont typeface="Arial"/>
              <a:buNone/>
              <a:defRPr sz="2100" b="0" i="0" u="none" strike="noStrike" cap="none">
                <a:solidFill>
                  <a:srgbClr val="000000"/>
                </a:solidFill>
                <a:latin typeface="Arial"/>
                <a:ea typeface="Arial"/>
                <a:cs typeface="Arial"/>
                <a:sym typeface="Arial"/>
              </a:defRPr>
            </a:lvl7pPr>
            <a:lvl8pPr marR="0" lvl="7" algn="ctr" rtl="0">
              <a:lnSpc>
                <a:spcPct val="100000"/>
              </a:lnSpc>
              <a:spcBef>
                <a:spcPts val="0"/>
              </a:spcBef>
              <a:spcAft>
                <a:spcPts val="0"/>
              </a:spcAft>
              <a:buClr>
                <a:srgbClr val="000000"/>
              </a:buClr>
              <a:buSzPts val="2100"/>
              <a:buFont typeface="Arial"/>
              <a:buNone/>
              <a:defRPr sz="2100" b="0" i="0" u="none" strike="noStrike" cap="none">
                <a:solidFill>
                  <a:srgbClr val="000000"/>
                </a:solidFill>
                <a:latin typeface="Arial"/>
                <a:ea typeface="Arial"/>
                <a:cs typeface="Arial"/>
                <a:sym typeface="Arial"/>
              </a:defRPr>
            </a:lvl8pPr>
            <a:lvl9pPr marR="0" lvl="8" algn="ctr" rtl="0">
              <a:lnSpc>
                <a:spcPct val="100000"/>
              </a:lnSpc>
              <a:spcBef>
                <a:spcPts val="0"/>
              </a:spcBef>
              <a:spcAft>
                <a:spcPts val="0"/>
              </a:spcAft>
              <a:buClr>
                <a:srgbClr val="000000"/>
              </a:buClr>
              <a:buSzPts val="2100"/>
              <a:buFont typeface="Arial"/>
              <a:buNone/>
              <a:defRPr sz="2100" b="0" i="0" u="none" strike="noStrike" cap="none">
                <a:solidFill>
                  <a:srgbClr val="000000"/>
                </a:solidFill>
                <a:latin typeface="Arial"/>
                <a:ea typeface="Arial"/>
                <a:cs typeface="Arial"/>
                <a:sym typeface="Arial"/>
              </a:defRPr>
            </a:lvl9pPr>
          </a:lstStyle>
          <a:p>
            <a:endParaRPr/>
          </a:p>
        </p:txBody>
      </p:sp>
      <p:sp>
        <p:nvSpPr>
          <p:cNvPr id="54" name="Google Shape;54;p13"/>
          <p:cNvSpPr txBox="1"/>
          <p:nvPr/>
        </p:nvSpPr>
        <p:spPr>
          <a:xfrm>
            <a:off x="7548245" y="4944110"/>
            <a:ext cx="1416600" cy="184800"/>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600"/>
              <a:buFont typeface="Arial"/>
              <a:buNone/>
            </a:pPr>
            <a:r>
              <a:rPr lang="en" sz="600" b="0" i="0" u="none" strike="noStrike" cap="none">
                <a:solidFill>
                  <a:schemeClr val="dk1"/>
                </a:solidFill>
                <a:latin typeface="Lexend Medium"/>
                <a:ea typeface="Lexend Medium"/>
                <a:cs typeface="Lexend Medium"/>
                <a:sym typeface="Lexend Medium"/>
              </a:rPr>
              <a:t>HKUST Machine Creativity Lab</a:t>
            </a:r>
            <a:endParaRPr sz="600" b="0" i="0" u="none" strike="noStrike" cap="none">
              <a:solidFill>
                <a:schemeClr val="dk1"/>
              </a:solidFill>
              <a:latin typeface="Lexend Medium"/>
              <a:ea typeface="Lexend Medium"/>
              <a:cs typeface="Lexend Medium"/>
              <a:sym typeface="Lexend Medium"/>
            </a:endParaRPr>
          </a:p>
        </p:txBody>
      </p:sp>
      <p:pic>
        <p:nvPicPr>
          <p:cNvPr id="55" name="Google Shape;55;p13" descr="LOGO.png"/>
          <p:cNvPicPr preferRelativeResize="0"/>
          <p:nvPr/>
        </p:nvPicPr>
        <p:blipFill rotWithShape="1">
          <a:blip r:embed="rId2">
            <a:alphaModFix/>
          </a:blip>
          <a:srcRect l="7500" t="13725" r="75166" b="16029"/>
          <a:stretch/>
        </p:blipFill>
        <p:spPr>
          <a:xfrm>
            <a:off x="8905240" y="4839970"/>
            <a:ext cx="205738" cy="28003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microsoft.com/office/2007/relationships/hdphoto" Target="../media/hdphoto2.wdp"/><Relationship Id="rId18" Type="http://schemas.microsoft.com/office/2007/relationships/hdphoto" Target="../media/hdphoto5.wdp"/><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0.png"/><Relationship Id="rId17" Type="http://schemas.microsoft.com/office/2007/relationships/hdphoto" Target="../media/hdphoto4.wdp"/><Relationship Id="rId2" Type="http://schemas.openxmlformats.org/officeDocument/2006/relationships/notesSlide" Target="../notesSlides/notesSlide1.xml"/><Relationship Id="rId16" Type="http://schemas.microsoft.com/office/2007/relationships/hdphoto" Target="../media/hdphoto3.wdp"/><Relationship Id="rId1" Type="http://schemas.openxmlformats.org/officeDocument/2006/relationships/slideLayout" Target="../slideLayouts/slideLayout12.xml"/><Relationship Id="rId6" Type="http://schemas.openxmlformats.org/officeDocument/2006/relationships/image" Target="../media/image5.png"/><Relationship Id="rId11" Type="http://schemas.openxmlformats.org/officeDocument/2006/relationships/image" Target="../media/image9.png"/><Relationship Id="rId5" Type="http://schemas.openxmlformats.org/officeDocument/2006/relationships/image" Target="../media/image4.png"/><Relationship Id="rId15" Type="http://schemas.openxmlformats.org/officeDocument/2006/relationships/image" Target="../media/image12.png"/><Relationship Id="rId10" Type="http://schemas.microsoft.com/office/2007/relationships/hdphoto" Target="../media/hdphoto1.wdp"/><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1.png"/></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1.xml"/><Relationship Id="rId1" Type="http://schemas.openxmlformats.org/officeDocument/2006/relationships/slideLayout" Target="../slideLayouts/slideLayout12.xml"/><Relationship Id="rId4" Type="http://schemas.openxmlformats.org/officeDocument/2006/relationships/image" Target="../media/image34.png"/></Relationships>
</file>

<file path=ppt/slides/_rels/slide1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2.xml"/><Relationship Id="rId1" Type="http://schemas.openxmlformats.org/officeDocument/2006/relationships/slideLayout" Target="../slideLayouts/slideLayout1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hyperlink" Target="https://github.com/litwellchi/lvm_datapipe/blob/main/analyze_vids.py"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4.xml"/><Relationship Id="rId1" Type="http://schemas.openxmlformats.org/officeDocument/2006/relationships/slideLayout" Target="../slideLayouts/slideLayout12.xml"/><Relationship Id="rId4" Type="http://schemas.openxmlformats.org/officeDocument/2006/relationships/hyperlink" Target="https://github.com/litwellchi/lvm_datapipe/blob/main/SceneCut.py" TargetMode="External"/></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litwellchi/lvm_datapipe/blob/main/coca.py" TargetMode="External"/><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hyperlink" Target="http://drive.google.com/file/d/1cg0Q-WYkkhAi4p8Qu8XWQbPReBTDjfKC/view" TargetMode="External"/><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40.jpg"/></Relationships>
</file>

<file path=ppt/slides/_rels/slide18.xml.rels><?xml version="1.0" encoding="UTF-8" standalone="yes"?>
<Relationships xmlns="http://schemas.openxmlformats.org/package/2006/relationships"><Relationship Id="rId3" Type="http://schemas.openxmlformats.org/officeDocument/2006/relationships/hyperlink" Target="http://drive.google.com/file/d/1FhIMyF-rFs2AkyTBzDt9Yhp6Opm-hJbw/view" TargetMode="External"/><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41.jpg"/></Relationships>
</file>

<file path=ppt/slides/_rels/slide19.xml.rels><?xml version="1.0" encoding="UTF-8" standalone="yes"?>
<Relationships xmlns="http://schemas.openxmlformats.org/package/2006/relationships"><Relationship Id="rId3" Type="http://schemas.openxmlformats.org/officeDocument/2006/relationships/hyperlink" Target="http://drive.google.com/file/d/147ymN-ESgtfnbbbWRte9UCb0kfYvLOmu/view" TargetMode="External"/><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42.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hyperlink" Target="http://drive.google.com/file/d/17toSbGFq4gW23RX-8yZI5n3Z2sBkq0De/view" TargetMode="External"/><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43.jpg"/></Relationships>
</file>

<file path=ppt/slides/_rels/slide21.xml.rels><?xml version="1.0" encoding="UTF-8" standalone="yes"?>
<Relationships xmlns="http://schemas.openxmlformats.org/package/2006/relationships"><Relationship Id="rId3" Type="http://schemas.openxmlformats.org/officeDocument/2006/relationships/hyperlink" Target="http://drive.google.com/file/d/17toSbGFq4gW23RX-8yZI5n3Z2sBkq0De/view" TargetMode="External"/><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43.jpg"/></Relationships>
</file>

<file path=ppt/slides/_rels/slide22.xml.rels><?xml version="1.0" encoding="UTF-8" standalone="yes"?>
<Relationships xmlns="http://schemas.openxmlformats.org/package/2006/relationships"><Relationship Id="rId3" Type="http://schemas.openxmlformats.org/officeDocument/2006/relationships/hyperlink" Target="http://drive.google.com/file/d/1okZ1TX0UaC9Alm16QfGH291YufYkjq70/view" TargetMode="External"/><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44.jpg"/></Relationships>
</file>

<file path=ppt/slides/_rels/slide23.xml.rels><?xml version="1.0" encoding="UTF-8" standalone="yes"?>
<Relationships xmlns="http://schemas.openxmlformats.org/package/2006/relationships"><Relationship Id="rId3" Type="http://schemas.openxmlformats.org/officeDocument/2006/relationships/hyperlink" Target="http://drive.google.com/file/d/1helkDMxTxnJlTUKQ3zyrMnLxpPgEFH4F/view" TargetMode="External"/><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45.jpg"/></Relationships>
</file>

<file path=ppt/slides/_rels/slide24.xml.rels><?xml version="1.0" encoding="UTF-8" standalone="yes"?>
<Relationships xmlns="http://schemas.openxmlformats.org/package/2006/relationships"><Relationship Id="rId3" Type="http://schemas.openxmlformats.org/officeDocument/2006/relationships/hyperlink" Target="http://drive.google.com/file/d/1lGT5aMRRdFteIf4Qw2Z3FlbPbuzMnK2W/view" TargetMode="External"/><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46.jpg"/></Relationships>
</file>

<file path=ppt/slides/_rels/slide25.xml.rels><?xml version="1.0" encoding="UTF-8" standalone="yes"?>
<Relationships xmlns="http://schemas.openxmlformats.org/package/2006/relationships"><Relationship Id="rId3" Type="http://schemas.openxmlformats.org/officeDocument/2006/relationships/hyperlink" Target="http://drive.google.com/file/d/1HsHhnwud3Q2VUr7jZRz7Wmr6lgGbfRoe/view" TargetMode="External"/><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47.jpg"/></Relationships>
</file>

<file path=ppt/slides/_rels/slide26.xml.rels><?xml version="1.0" encoding="UTF-8" standalone="yes"?>
<Relationships xmlns="http://schemas.openxmlformats.org/package/2006/relationships"><Relationship Id="rId3" Type="http://schemas.openxmlformats.org/officeDocument/2006/relationships/hyperlink" Target="http://drive.google.com/file/d/12mpZPrYhq-adu7B0VjKJQVrTtBdbH4XE/view" TargetMode="External"/><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48.jpg"/></Relationships>
</file>

<file path=ppt/slides/_rels/slide27.xml.rels><?xml version="1.0" encoding="UTF-8" standalone="yes"?>
<Relationships xmlns="http://schemas.openxmlformats.org/package/2006/relationships"><Relationship Id="rId3" Type="http://schemas.openxmlformats.org/officeDocument/2006/relationships/hyperlink" Target="http://drive.google.com/file/d/1HNrVXRgAw0_7VxvbNJWqq6nOAhsJd3d7/view" TargetMode="External"/><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49.jpg"/></Relationships>
</file>

<file path=ppt/slides/_rels/slide28.xml.rels><?xml version="1.0" encoding="UTF-8" standalone="yes"?>
<Relationships xmlns="http://schemas.openxmlformats.org/package/2006/relationships"><Relationship Id="rId3" Type="http://schemas.openxmlformats.org/officeDocument/2006/relationships/hyperlink" Target="https://github.com/litwellchi/lvm_datapipe/blob/main/ffmpeg/readme.md" TargetMode="External"/><Relationship Id="rId2" Type="http://schemas.openxmlformats.org/officeDocument/2006/relationships/notesSlide" Target="../notesSlides/notesSlide27.xml"/><Relationship Id="rId1" Type="http://schemas.openxmlformats.org/officeDocument/2006/relationships/slideLayout" Target="../slideLayouts/slideLayout12.xml"/><Relationship Id="rId4" Type="http://schemas.openxmlformats.org/officeDocument/2006/relationships/hyperlink" Target="https://github.com/litwellchi/lvm_datapipe/blob/main/optical_flow_filtering.py" TargetMode="External"/></Relationships>
</file>

<file path=ppt/slides/_rels/slide29.xml.rels><?xml version="1.0" encoding="UTF-8" standalone="yes"?>
<Relationships xmlns="http://schemas.openxmlformats.org/package/2006/relationships"><Relationship Id="rId3" Type="http://schemas.openxmlformats.org/officeDocument/2006/relationships/hyperlink" Target="https://github.com/litwellchi/lvm_datapipe/blob/main/analyze_vids.py" TargetMode="External"/><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hyperlink" Target="https://nfy-dot.github.io/CVSV-dataset/" TargetMode="External"/><Relationship Id="rId2" Type="http://schemas.openxmlformats.org/officeDocument/2006/relationships/notesSlide" Target="../notesSlides/notesSlide30.xml"/><Relationship Id="rId1" Type="http://schemas.openxmlformats.org/officeDocument/2006/relationships/slideLayout" Target="../slideLayouts/slideLayout12.xml"/><Relationship Id="rId4" Type="http://schemas.openxmlformats.org/officeDocument/2006/relationships/hyperlink" Target="https://www.youtube.com/@movierecapsofficial" TargetMode="Externa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hyperlink" Target="https://visionandlanguage.net/VIST/" TargetMode="External"/><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12.xml"/><Relationship Id="rId5" Type="http://schemas.openxmlformats.org/officeDocument/2006/relationships/image" Target="../media/image7.png"/><Relationship Id="rId4" Type="http://schemas.openxmlformats.org/officeDocument/2006/relationships/image" Target="../media/image20.png"/></Relationships>
</file>

<file path=ppt/slides/_rels/slide6.xml.rels><?xml version="1.0" encoding="UTF-8" standalone="yes"?>
<Relationships xmlns="http://schemas.openxmlformats.org/package/2006/relationships"><Relationship Id="rId3" Type="http://schemas.openxmlformats.org/officeDocument/2006/relationships/image" Target="../media/image21.jpg"/><Relationship Id="rId7" Type="http://schemas.openxmlformats.org/officeDocument/2006/relationships/image" Target="../media/image25.jpg"/><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image" Target="../media/image24.jpg"/><Relationship Id="rId5" Type="http://schemas.openxmlformats.org/officeDocument/2006/relationships/image" Target="../media/image23.jpg"/><Relationship Id="rId4" Type="http://schemas.openxmlformats.org/officeDocument/2006/relationships/image" Target="../media/image22.jpg"/></Relationships>
</file>

<file path=ppt/slides/_rels/slide7.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 Id="rId9"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7.xml"/><Relationship Id="rId1" Type="http://schemas.openxmlformats.org/officeDocument/2006/relationships/slideLayout" Target="../slideLayouts/slideLayout12.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solidFill>
          <a:schemeClr val="lt1">
            <a:alpha val="0"/>
          </a:schemeClr>
        </a:solidFill>
        <a:effectLst/>
      </p:bgPr>
    </p:bg>
    <p:spTree>
      <p:nvGrpSpPr>
        <p:cNvPr id="1" name="Shape 59"/>
        <p:cNvGrpSpPr/>
        <p:nvPr/>
      </p:nvGrpSpPr>
      <p:grpSpPr>
        <a:xfrm>
          <a:off x="0" y="0"/>
          <a:ext cx="0" cy="0"/>
          <a:chOff x="0" y="0"/>
          <a:chExt cx="0" cy="0"/>
        </a:xfrm>
      </p:grpSpPr>
      <p:sp>
        <p:nvSpPr>
          <p:cNvPr id="4" name="Rounded Rectangle 3">
            <a:extLst>
              <a:ext uri="{FF2B5EF4-FFF2-40B4-BE49-F238E27FC236}">
                <a16:creationId xmlns:a16="http://schemas.microsoft.com/office/drawing/2014/main" id="{AAAD0FD8-961E-1DE3-0CA6-7C1BB04DB424}"/>
              </a:ext>
            </a:extLst>
          </p:cNvPr>
          <p:cNvSpPr/>
          <p:nvPr/>
        </p:nvSpPr>
        <p:spPr>
          <a:xfrm>
            <a:off x="4310409" y="761531"/>
            <a:ext cx="3680982" cy="883316"/>
          </a:xfrm>
          <a:prstGeom prst="roundRect">
            <a:avLst/>
          </a:prstGeom>
          <a:solidFill>
            <a:srgbClr val="81C169">
              <a:alpha val="86832"/>
            </a:srgbClr>
          </a:solidFill>
          <a:ln>
            <a:solidFill>
              <a:srgbClr val="78AB64">
                <a:alpha val="95623"/>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sz="1600"/>
          </a:p>
        </p:txBody>
      </p:sp>
      <p:sp>
        <p:nvSpPr>
          <p:cNvPr id="60" name="Google Shape;60;p14"/>
          <p:cNvSpPr/>
          <p:nvPr/>
        </p:nvSpPr>
        <p:spPr>
          <a:xfrm>
            <a:off x="-67477" y="3470697"/>
            <a:ext cx="9681111" cy="800992"/>
          </a:xfrm>
          <a:prstGeom prst="roundRect">
            <a:avLst>
              <a:gd name="adj" fmla="val 16667"/>
            </a:avLst>
          </a:prstGeom>
          <a:solidFill>
            <a:srgbClr val="8EC5EA">
              <a:alpha val="58677"/>
            </a:srgbClr>
          </a:solidFill>
          <a:ln w="25400" cap="flat" cmpd="sng">
            <a:solidFill>
              <a:srgbClr val="90B3DC">
                <a:alpha val="83597"/>
              </a:srgbClr>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600" b="1"/>
          </a:p>
        </p:txBody>
      </p:sp>
      <p:sp>
        <p:nvSpPr>
          <p:cNvPr id="63" name="Google Shape;63;p14"/>
          <p:cNvSpPr/>
          <p:nvPr/>
        </p:nvSpPr>
        <p:spPr>
          <a:xfrm>
            <a:off x="-72479" y="2327144"/>
            <a:ext cx="3803348" cy="984855"/>
          </a:xfrm>
          <a:prstGeom prst="roundRect">
            <a:avLst>
              <a:gd name="adj" fmla="val 16667"/>
            </a:avLst>
          </a:prstGeom>
          <a:solidFill>
            <a:srgbClr val="E9BAE1">
              <a:alpha val="70304"/>
            </a:srgbClr>
          </a:solidFill>
          <a:ln w="25400" cap="flat" cmpd="sng">
            <a:solidFill>
              <a:srgbClr val="D09CC9">
                <a:alpha val="85070"/>
              </a:srgbClr>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600"/>
          </a:p>
        </p:txBody>
      </p:sp>
      <p:sp>
        <p:nvSpPr>
          <p:cNvPr id="64" name="Google Shape;64;p14"/>
          <p:cNvSpPr/>
          <p:nvPr/>
        </p:nvSpPr>
        <p:spPr>
          <a:xfrm>
            <a:off x="4325875" y="2809746"/>
            <a:ext cx="3608787" cy="478202"/>
          </a:xfrm>
          <a:prstGeom prst="roundRect">
            <a:avLst>
              <a:gd name="adj" fmla="val 16667"/>
            </a:avLst>
          </a:prstGeom>
          <a:solidFill>
            <a:srgbClr val="D8E5D5">
              <a:alpha val="79887"/>
            </a:srgbClr>
          </a:solidFill>
          <a:ln w="25400" cap="flat" cmpd="sng">
            <a:solidFill>
              <a:srgbClr val="B3CCAE">
                <a:alpha val="90659"/>
              </a:srgbClr>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600" b="1"/>
          </a:p>
        </p:txBody>
      </p:sp>
      <p:sp>
        <p:nvSpPr>
          <p:cNvPr id="65" name="Google Shape;65;p14"/>
          <p:cNvSpPr/>
          <p:nvPr/>
        </p:nvSpPr>
        <p:spPr>
          <a:xfrm>
            <a:off x="4310409" y="1775621"/>
            <a:ext cx="3086092" cy="927886"/>
          </a:xfrm>
          <a:prstGeom prst="roundRect">
            <a:avLst>
              <a:gd name="adj" fmla="val 16667"/>
            </a:avLst>
          </a:prstGeom>
          <a:solidFill>
            <a:srgbClr val="B5D9AE">
              <a:alpha val="75000"/>
            </a:srgbClr>
          </a:solidFill>
          <a:ln w="25400" cap="flat" cmpd="sng">
            <a:solidFill>
              <a:srgbClr val="93C18A">
                <a:alpha val="96000"/>
              </a:srgbClr>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600" dirty="0"/>
          </a:p>
        </p:txBody>
      </p:sp>
      <p:sp>
        <p:nvSpPr>
          <p:cNvPr id="68" name="Google Shape;68;p14"/>
          <p:cNvSpPr txBox="1"/>
          <p:nvPr/>
        </p:nvSpPr>
        <p:spPr>
          <a:xfrm>
            <a:off x="-66653" y="2352201"/>
            <a:ext cx="3821928" cy="984855"/>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b="1" dirty="0">
                <a:solidFill>
                  <a:schemeClr val="dk1"/>
                </a:solidFill>
                <a:latin typeface="Times New Roman"/>
                <a:ea typeface="Times New Roman"/>
                <a:cs typeface="Times New Roman"/>
                <a:sym typeface="Times New Roman"/>
              </a:rPr>
              <a:t>       Music Caption</a:t>
            </a:r>
            <a:r>
              <a:rPr lang="en" sz="1300" dirty="0">
                <a:solidFill>
                  <a:schemeClr val="dk1"/>
                </a:solidFill>
                <a:latin typeface="Times New Roman"/>
                <a:ea typeface="Times New Roman"/>
                <a:cs typeface="Times New Roman"/>
                <a:sym typeface="Times New Roman"/>
              </a:rPr>
              <a:t>: "The low quality recording features a flat male vocal talking, after which there is a wooden percussion playing. The recording is noisy and in mono."</a:t>
            </a:r>
            <a:endParaRPr sz="1300" dirty="0">
              <a:solidFill>
                <a:schemeClr val="dk1"/>
              </a:solidFill>
              <a:latin typeface="Times New Roman"/>
              <a:ea typeface="Times New Roman"/>
              <a:cs typeface="Times New Roman"/>
              <a:sym typeface="Times New Roman"/>
            </a:endParaRPr>
          </a:p>
        </p:txBody>
      </p:sp>
      <p:sp>
        <p:nvSpPr>
          <p:cNvPr id="69" name="Google Shape;69;p14"/>
          <p:cNvSpPr txBox="1"/>
          <p:nvPr/>
        </p:nvSpPr>
        <p:spPr>
          <a:xfrm>
            <a:off x="4570643" y="2767729"/>
            <a:ext cx="3318474" cy="584745"/>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b="1" dirty="0">
                <a:solidFill>
                  <a:schemeClr val="dk1"/>
                </a:solidFill>
                <a:latin typeface="Times New Roman"/>
                <a:ea typeface="Times New Roman"/>
                <a:cs typeface="Times New Roman"/>
                <a:sym typeface="Times New Roman"/>
              </a:rPr>
              <a:t>Objects</a:t>
            </a:r>
            <a:r>
              <a:rPr lang="en" sz="1300" dirty="0">
                <a:solidFill>
                  <a:schemeClr val="dk1"/>
                </a:solidFill>
                <a:latin typeface="Times New Roman"/>
                <a:ea typeface="Times New Roman"/>
                <a:cs typeface="Times New Roman"/>
                <a:sym typeface="Times New Roman"/>
              </a:rPr>
              <a:t>:"truck","horse","man","fence","grass"</a:t>
            </a:r>
            <a:endParaRPr sz="1300" dirty="0">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r>
              <a:rPr lang="en" sz="1300" b="1" dirty="0">
                <a:solidFill>
                  <a:schemeClr val="dk1"/>
                </a:solidFill>
                <a:latin typeface="Times New Roman"/>
                <a:ea typeface="Times New Roman"/>
                <a:cs typeface="Times New Roman"/>
                <a:sym typeface="Times New Roman"/>
              </a:rPr>
              <a:t>Background</a:t>
            </a:r>
            <a:r>
              <a:rPr lang="en" sz="1300" dirty="0">
                <a:solidFill>
                  <a:schemeClr val="dk1"/>
                </a:solidFill>
                <a:latin typeface="Times New Roman"/>
                <a:ea typeface="Times New Roman"/>
                <a:cs typeface="Times New Roman"/>
                <a:sym typeface="Times New Roman"/>
              </a:rPr>
              <a:t>: </a:t>
            </a:r>
            <a:r>
              <a:rPr lang="en" sz="1300" dirty="0">
                <a:solidFill>
                  <a:schemeClr val="dk1"/>
                </a:solidFill>
                <a:latin typeface="Times New Roman"/>
                <a:cs typeface="Times New Roman"/>
                <a:sym typeface="Times New Roman"/>
              </a:rPr>
              <a:t>"dark</a:t>
            </a:r>
            <a:r>
              <a:rPr lang="en" sz="1300" dirty="0">
                <a:solidFill>
                  <a:schemeClr val="dk1"/>
                </a:solidFill>
                <a:latin typeface="Times New Roman"/>
                <a:ea typeface="Times New Roman"/>
                <a:cs typeface="Times New Roman"/>
                <a:sym typeface="Times New Roman"/>
              </a:rPr>
              <a:t>"</a:t>
            </a:r>
            <a:endParaRPr sz="1300" dirty="0">
              <a:solidFill>
                <a:schemeClr val="dk1"/>
              </a:solidFill>
              <a:latin typeface="Times New Roman"/>
              <a:ea typeface="Times New Roman"/>
              <a:cs typeface="Times New Roman"/>
              <a:sym typeface="Times New Roman"/>
            </a:endParaRPr>
          </a:p>
        </p:txBody>
      </p:sp>
      <p:sp>
        <p:nvSpPr>
          <p:cNvPr id="70" name="Google Shape;70;p14"/>
          <p:cNvSpPr txBox="1"/>
          <p:nvPr/>
        </p:nvSpPr>
        <p:spPr>
          <a:xfrm>
            <a:off x="4339108" y="1747876"/>
            <a:ext cx="3165877" cy="984855"/>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b="1" dirty="0">
                <a:solidFill>
                  <a:schemeClr val="dk2"/>
                </a:solidFill>
                <a:latin typeface="Times New Roman"/>
                <a:ea typeface="Times New Roman"/>
                <a:cs typeface="Times New Roman"/>
                <a:sym typeface="Times New Roman"/>
              </a:rPr>
              <a:t>      </a:t>
            </a:r>
            <a:r>
              <a:rPr lang="en" sz="1300" b="1" dirty="0">
                <a:solidFill>
                  <a:schemeClr val="dk1"/>
                </a:solidFill>
                <a:latin typeface="Times New Roman"/>
                <a:ea typeface="Times New Roman"/>
                <a:cs typeface="Times New Roman"/>
                <a:sym typeface="Times New Roman"/>
              </a:rPr>
              <a:t>Frame caption: </a:t>
            </a:r>
            <a:r>
              <a:rPr lang="en" sz="1300" dirty="0">
                <a:solidFill>
                  <a:schemeClr val="dk1"/>
                </a:solidFill>
                <a:latin typeface="Times New Roman"/>
                <a:ea typeface="Times New Roman"/>
                <a:cs typeface="Times New Roman"/>
                <a:sym typeface="Times New Roman"/>
              </a:rPr>
              <a:t> "man walking a white horse down a path. a close - up of the back end of an old car. a person standing on top of a wooden fence.</a:t>
            </a:r>
            <a:endParaRPr sz="1300" dirty="0">
              <a:solidFill>
                <a:schemeClr val="dk1"/>
              </a:solidFill>
              <a:latin typeface="Times New Roman"/>
              <a:ea typeface="Times New Roman"/>
              <a:cs typeface="Times New Roman"/>
              <a:sym typeface="Times New Roman"/>
            </a:endParaRPr>
          </a:p>
        </p:txBody>
      </p:sp>
      <p:sp>
        <p:nvSpPr>
          <p:cNvPr id="71" name="Google Shape;71;p14"/>
          <p:cNvSpPr/>
          <p:nvPr/>
        </p:nvSpPr>
        <p:spPr>
          <a:xfrm rot="5400000">
            <a:off x="1727462" y="2075879"/>
            <a:ext cx="184611" cy="162278"/>
          </a:xfrm>
          <a:prstGeom prst="rightArrow">
            <a:avLst>
              <a:gd name="adj1" fmla="val 50000"/>
              <a:gd name="adj2" fmla="val 50000"/>
            </a:avLst>
          </a:prstGeom>
          <a:solidFill>
            <a:srgbClr val="E4C2D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dirty="0"/>
          </a:p>
        </p:txBody>
      </p:sp>
      <p:grpSp>
        <p:nvGrpSpPr>
          <p:cNvPr id="72" name="Google Shape;72;p14"/>
          <p:cNvGrpSpPr/>
          <p:nvPr/>
        </p:nvGrpSpPr>
        <p:grpSpPr>
          <a:xfrm>
            <a:off x="7714189" y="935634"/>
            <a:ext cx="2448295" cy="1783262"/>
            <a:chOff x="7115241" y="2177725"/>
            <a:chExt cx="1546580" cy="1065290"/>
          </a:xfrm>
        </p:grpSpPr>
        <p:sp>
          <p:nvSpPr>
            <p:cNvPr id="73" name="Google Shape;73;p14"/>
            <p:cNvSpPr txBox="1"/>
            <p:nvPr/>
          </p:nvSpPr>
          <p:spPr>
            <a:xfrm>
              <a:off x="7642199" y="2177725"/>
              <a:ext cx="413700" cy="220615"/>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chemeClr val="tx1"/>
                  </a:solidFill>
                </a:rPr>
                <a:t>OCR</a:t>
              </a:r>
              <a:endParaRPr sz="1200">
                <a:solidFill>
                  <a:schemeClr val="tx1"/>
                </a:solidFill>
              </a:endParaRPr>
            </a:p>
          </p:txBody>
        </p:sp>
        <p:sp>
          <p:nvSpPr>
            <p:cNvPr id="74" name="Google Shape;74;p14"/>
            <p:cNvSpPr txBox="1"/>
            <p:nvPr/>
          </p:nvSpPr>
          <p:spPr>
            <a:xfrm>
              <a:off x="8248121" y="2632525"/>
              <a:ext cx="413700" cy="220615"/>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chemeClr val="tx1"/>
                  </a:solidFill>
                </a:rPr>
                <a:t>OF</a:t>
              </a:r>
              <a:endParaRPr sz="1200">
                <a:solidFill>
                  <a:schemeClr val="tx1"/>
                </a:solidFill>
              </a:endParaRPr>
            </a:p>
          </p:txBody>
        </p:sp>
        <p:sp>
          <p:nvSpPr>
            <p:cNvPr id="75" name="Google Shape;75;p14"/>
            <p:cNvSpPr txBox="1"/>
            <p:nvPr/>
          </p:nvSpPr>
          <p:spPr>
            <a:xfrm>
              <a:off x="8112721" y="3022400"/>
              <a:ext cx="413700" cy="206825"/>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50">
                  <a:solidFill>
                    <a:schemeClr val="tx1"/>
                  </a:solidFill>
                </a:rPr>
                <a:t>AES</a:t>
              </a:r>
              <a:endParaRPr sz="1050">
                <a:solidFill>
                  <a:schemeClr val="tx1"/>
                </a:solidFill>
              </a:endParaRPr>
            </a:p>
          </p:txBody>
        </p:sp>
        <p:sp>
          <p:nvSpPr>
            <p:cNvPr id="76" name="Google Shape;76;p14"/>
            <p:cNvSpPr txBox="1"/>
            <p:nvPr/>
          </p:nvSpPr>
          <p:spPr>
            <a:xfrm>
              <a:off x="7254513" y="3022400"/>
              <a:ext cx="413700" cy="220615"/>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dirty="0">
                  <a:solidFill>
                    <a:schemeClr val="tx1"/>
                  </a:solidFill>
                </a:rPr>
                <a:t>IQ</a:t>
              </a:r>
              <a:endParaRPr sz="1200" dirty="0">
                <a:solidFill>
                  <a:schemeClr val="tx1"/>
                </a:solidFill>
              </a:endParaRPr>
            </a:p>
          </p:txBody>
        </p:sp>
        <p:sp>
          <p:nvSpPr>
            <p:cNvPr id="77" name="Google Shape;77;p14"/>
            <p:cNvSpPr txBox="1"/>
            <p:nvPr/>
          </p:nvSpPr>
          <p:spPr>
            <a:xfrm>
              <a:off x="7115241" y="2632521"/>
              <a:ext cx="413700" cy="220615"/>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dirty="0">
                  <a:solidFill>
                    <a:schemeClr val="tx1"/>
                  </a:solidFill>
                </a:rPr>
                <a:t>Dur.</a:t>
              </a:r>
              <a:endParaRPr sz="1200" dirty="0">
                <a:solidFill>
                  <a:schemeClr val="tx1"/>
                </a:solidFill>
              </a:endParaRPr>
            </a:p>
          </p:txBody>
        </p:sp>
        <p:grpSp>
          <p:nvGrpSpPr>
            <p:cNvPr id="78" name="Google Shape;78;p14"/>
            <p:cNvGrpSpPr/>
            <p:nvPr/>
          </p:nvGrpSpPr>
          <p:grpSpPr>
            <a:xfrm>
              <a:off x="7380540" y="2345447"/>
              <a:ext cx="882907" cy="800329"/>
              <a:chOff x="6015895" y="2340044"/>
              <a:chExt cx="1958100" cy="1779300"/>
            </a:xfrm>
          </p:grpSpPr>
          <p:sp>
            <p:nvSpPr>
              <p:cNvPr id="79" name="Google Shape;79;p14"/>
              <p:cNvSpPr/>
              <p:nvPr/>
            </p:nvSpPr>
            <p:spPr>
              <a:xfrm>
                <a:off x="6015895" y="2340044"/>
                <a:ext cx="1958100" cy="1779300"/>
              </a:xfrm>
              <a:prstGeom prst="pentagon">
                <a:avLst>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000" dirty="0">
                  <a:solidFill>
                    <a:schemeClr val="tx1"/>
                  </a:solidFill>
                </a:endParaRPr>
              </a:p>
            </p:txBody>
          </p:sp>
          <p:cxnSp>
            <p:nvCxnSpPr>
              <p:cNvPr id="80" name="Google Shape;80;p14"/>
              <p:cNvCxnSpPr>
                <a:cxnSpLocks/>
                <a:stCxn id="79" idx="1"/>
              </p:cNvCxnSpPr>
              <p:nvPr/>
            </p:nvCxnSpPr>
            <p:spPr>
              <a:xfrm>
                <a:off x="6015897" y="3019675"/>
                <a:ext cx="979500" cy="306900"/>
              </a:xfrm>
              <a:prstGeom prst="straightConnector1">
                <a:avLst/>
              </a:prstGeom>
              <a:noFill/>
              <a:ln w="9525" cap="flat" cmpd="sng">
                <a:solidFill>
                  <a:schemeClr val="dk2"/>
                </a:solidFill>
                <a:prstDash val="dot"/>
                <a:round/>
                <a:headEnd type="none" w="med" len="med"/>
                <a:tailEnd type="none" w="med" len="med"/>
              </a:ln>
            </p:spPr>
          </p:cxnSp>
          <p:cxnSp>
            <p:nvCxnSpPr>
              <p:cNvPr id="81" name="Google Shape;81;p14"/>
              <p:cNvCxnSpPr>
                <a:cxnSpLocks/>
                <a:stCxn id="79" idx="0"/>
              </p:cNvCxnSpPr>
              <p:nvPr/>
            </p:nvCxnSpPr>
            <p:spPr>
              <a:xfrm flipH="1">
                <a:off x="6993745" y="2340044"/>
                <a:ext cx="1200" cy="989100"/>
              </a:xfrm>
              <a:prstGeom prst="straightConnector1">
                <a:avLst/>
              </a:prstGeom>
              <a:noFill/>
              <a:ln w="9525" cap="flat" cmpd="sng">
                <a:solidFill>
                  <a:schemeClr val="dk2"/>
                </a:solidFill>
                <a:prstDash val="dot"/>
                <a:round/>
                <a:headEnd type="none" w="med" len="med"/>
                <a:tailEnd type="none" w="med" len="med"/>
              </a:ln>
            </p:spPr>
          </p:cxnSp>
          <p:cxnSp>
            <p:nvCxnSpPr>
              <p:cNvPr id="82" name="Google Shape;82;p14"/>
              <p:cNvCxnSpPr>
                <a:cxnSpLocks/>
                <a:stCxn id="79" idx="5"/>
              </p:cNvCxnSpPr>
              <p:nvPr/>
            </p:nvCxnSpPr>
            <p:spPr>
              <a:xfrm flipH="1">
                <a:off x="6993293" y="3019675"/>
                <a:ext cx="980700" cy="306600"/>
              </a:xfrm>
              <a:prstGeom prst="straightConnector1">
                <a:avLst/>
              </a:prstGeom>
              <a:noFill/>
              <a:ln w="9525" cap="flat" cmpd="sng">
                <a:solidFill>
                  <a:schemeClr val="dk2"/>
                </a:solidFill>
                <a:prstDash val="dot"/>
                <a:round/>
                <a:headEnd type="none" w="med" len="med"/>
                <a:tailEnd type="none" w="med" len="med"/>
              </a:ln>
            </p:spPr>
          </p:cxnSp>
          <p:cxnSp>
            <p:nvCxnSpPr>
              <p:cNvPr id="83" name="Google Shape;83;p14"/>
              <p:cNvCxnSpPr>
                <a:cxnSpLocks/>
                <a:stCxn id="79" idx="2"/>
              </p:cNvCxnSpPr>
              <p:nvPr/>
            </p:nvCxnSpPr>
            <p:spPr>
              <a:xfrm rot="10800000" flipH="1">
                <a:off x="6389860" y="3328240"/>
                <a:ext cx="603000" cy="791100"/>
              </a:xfrm>
              <a:prstGeom prst="straightConnector1">
                <a:avLst/>
              </a:prstGeom>
              <a:noFill/>
              <a:ln w="9525" cap="flat" cmpd="sng">
                <a:solidFill>
                  <a:schemeClr val="dk2"/>
                </a:solidFill>
                <a:prstDash val="dot"/>
                <a:round/>
                <a:headEnd type="none" w="med" len="med"/>
                <a:tailEnd type="none" w="med" len="med"/>
              </a:ln>
            </p:spPr>
          </p:cxnSp>
          <p:cxnSp>
            <p:nvCxnSpPr>
              <p:cNvPr id="84" name="Google Shape;84;p14"/>
              <p:cNvCxnSpPr>
                <a:cxnSpLocks/>
                <a:stCxn id="79" idx="4"/>
              </p:cNvCxnSpPr>
              <p:nvPr/>
            </p:nvCxnSpPr>
            <p:spPr>
              <a:xfrm rot="10800000">
                <a:off x="6994330" y="3328240"/>
                <a:ext cx="605700" cy="791100"/>
              </a:xfrm>
              <a:prstGeom prst="straightConnector1">
                <a:avLst/>
              </a:prstGeom>
              <a:noFill/>
              <a:ln w="9525" cap="flat" cmpd="sng">
                <a:solidFill>
                  <a:schemeClr val="dk2"/>
                </a:solidFill>
                <a:prstDash val="dot"/>
                <a:round/>
                <a:headEnd type="none" w="med" len="med"/>
                <a:tailEnd type="none" w="med" len="med"/>
              </a:ln>
            </p:spPr>
          </p:cxnSp>
          <p:sp>
            <p:nvSpPr>
              <p:cNvPr id="85" name="Google Shape;85;p14"/>
              <p:cNvSpPr/>
              <p:nvPr/>
            </p:nvSpPr>
            <p:spPr>
              <a:xfrm>
                <a:off x="6390075" y="2478350"/>
                <a:ext cx="1179075" cy="1502725"/>
              </a:xfrm>
              <a:custGeom>
                <a:avLst/>
                <a:gdLst/>
                <a:ahLst/>
                <a:cxnLst/>
                <a:rect l="l" t="t" r="r" b="b"/>
                <a:pathLst>
                  <a:path w="47163" h="60109" extrusionOk="0">
                    <a:moveTo>
                      <a:pt x="24414" y="0"/>
                    </a:moveTo>
                    <a:lnTo>
                      <a:pt x="0" y="25708"/>
                    </a:lnTo>
                    <a:lnTo>
                      <a:pt x="4069" y="60109"/>
                    </a:lnTo>
                    <a:lnTo>
                      <a:pt x="38655" y="51971"/>
                    </a:lnTo>
                    <a:lnTo>
                      <a:pt x="47163" y="25893"/>
                    </a:lnTo>
                    <a:close/>
                  </a:path>
                </a:pathLst>
              </a:custGeom>
              <a:solidFill>
                <a:srgbClr val="E5A0DD">
                  <a:alpha val="60000"/>
                </a:srgbClr>
              </a:solidFill>
              <a:ln>
                <a:noFill/>
              </a:ln>
            </p:spPr>
            <p:txBody>
              <a:bodyPr/>
              <a:lstStyle/>
              <a:p>
                <a:endParaRPr lang="en-CN" sz="2000" dirty="0">
                  <a:solidFill>
                    <a:schemeClr val="tx1"/>
                  </a:solidFill>
                </a:endParaRPr>
              </a:p>
            </p:txBody>
          </p:sp>
          <p:sp>
            <p:nvSpPr>
              <p:cNvPr id="86" name="Google Shape;86;p14"/>
              <p:cNvSpPr/>
              <p:nvPr/>
            </p:nvSpPr>
            <p:spPr>
              <a:xfrm>
                <a:off x="6230750" y="2680950"/>
                <a:ext cx="1468250" cy="1017550"/>
              </a:xfrm>
              <a:custGeom>
                <a:avLst/>
                <a:gdLst/>
                <a:ahLst/>
                <a:cxnLst/>
                <a:rect l="l" t="t" r="r" b="b"/>
                <a:pathLst>
                  <a:path w="58730" h="40702" extrusionOk="0">
                    <a:moveTo>
                      <a:pt x="30851" y="0"/>
                    </a:moveTo>
                    <a:lnTo>
                      <a:pt x="0" y="15611"/>
                    </a:lnTo>
                    <a:lnTo>
                      <a:pt x="18957" y="40702"/>
                    </a:lnTo>
                    <a:lnTo>
                      <a:pt x="42560" y="40516"/>
                    </a:lnTo>
                    <a:lnTo>
                      <a:pt x="58730" y="16355"/>
                    </a:lnTo>
                    <a:close/>
                  </a:path>
                </a:pathLst>
              </a:custGeom>
              <a:solidFill>
                <a:srgbClr val="6AAFDC">
                  <a:alpha val="53800"/>
                </a:srgbClr>
              </a:solidFill>
              <a:ln>
                <a:noFill/>
              </a:ln>
            </p:spPr>
            <p:txBody>
              <a:bodyPr/>
              <a:lstStyle/>
              <a:p>
                <a:endParaRPr lang="en-CN" sz="2000">
                  <a:solidFill>
                    <a:schemeClr val="tx1"/>
                  </a:solidFill>
                </a:endParaRPr>
              </a:p>
            </p:txBody>
          </p:sp>
        </p:grpSp>
      </p:grpSp>
      <p:grpSp>
        <p:nvGrpSpPr>
          <p:cNvPr id="87" name="Google Shape;87;p14"/>
          <p:cNvGrpSpPr/>
          <p:nvPr/>
        </p:nvGrpSpPr>
        <p:grpSpPr>
          <a:xfrm>
            <a:off x="8262113" y="2734619"/>
            <a:ext cx="1398188" cy="620319"/>
            <a:chOff x="6304000" y="4076880"/>
            <a:chExt cx="1262735" cy="559631"/>
          </a:xfrm>
        </p:grpSpPr>
        <p:sp>
          <p:nvSpPr>
            <p:cNvPr id="88" name="Google Shape;88;p14"/>
            <p:cNvSpPr/>
            <p:nvPr/>
          </p:nvSpPr>
          <p:spPr>
            <a:xfrm>
              <a:off x="6304000" y="4169400"/>
              <a:ext cx="156000" cy="147000"/>
            </a:xfrm>
            <a:prstGeom prst="ellipse">
              <a:avLst/>
            </a:prstGeom>
            <a:solidFill>
              <a:srgbClr val="E5A0DD">
                <a:alpha val="60311"/>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000"/>
            </a:p>
          </p:txBody>
        </p:sp>
        <p:sp>
          <p:nvSpPr>
            <p:cNvPr id="89" name="Google Shape;89;p14"/>
            <p:cNvSpPr txBox="1"/>
            <p:nvPr/>
          </p:nvSpPr>
          <p:spPr>
            <a:xfrm>
              <a:off x="6418297" y="4076880"/>
              <a:ext cx="1082100" cy="33317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dirty="0">
                  <a:solidFill>
                    <a:schemeClr val="tx1"/>
                  </a:solidFill>
                  <a:latin typeface="Times New Roman"/>
                  <a:ea typeface="Times New Roman"/>
                  <a:cs typeface="Times New Roman"/>
                  <a:sym typeface="Times New Roman"/>
                </a:rPr>
                <a:t>Dataset Average</a:t>
              </a:r>
              <a:endParaRPr sz="1200" dirty="0">
                <a:solidFill>
                  <a:schemeClr val="tx1"/>
                </a:solidFill>
                <a:latin typeface="Times New Roman"/>
                <a:ea typeface="Times New Roman"/>
                <a:cs typeface="Times New Roman"/>
                <a:sym typeface="Times New Roman"/>
              </a:endParaRPr>
            </a:p>
          </p:txBody>
        </p:sp>
        <p:sp>
          <p:nvSpPr>
            <p:cNvPr id="90" name="Google Shape;90;p14"/>
            <p:cNvSpPr/>
            <p:nvPr/>
          </p:nvSpPr>
          <p:spPr>
            <a:xfrm>
              <a:off x="6304331" y="4389806"/>
              <a:ext cx="156000" cy="147000"/>
            </a:xfrm>
            <a:prstGeom prst="ellipse">
              <a:avLst/>
            </a:prstGeom>
            <a:solidFill>
              <a:srgbClr val="6AB4E4">
                <a:alpha val="77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000"/>
            </a:p>
          </p:txBody>
        </p:sp>
        <p:sp>
          <p:nvSpPr>
            <p:cNvPr id="91" name="Google Shape;91;p14"/>
            <p:cNvSpPr txBox="1"/>
            <p:nvPr/>
          </p:nvSpPr>
          <p:spPr>
            <a:xfrm>
              <a:off x="6421009" y="4303339"/>
              <a:ext cx="1145726" cy="33317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dirty="0">
                  <a:solidFill>
                    <a:schemeClr val="tx1"/>
                  </a:solidFill>
                  <a:latin typeface="Times New Roman"/>
                  <a:ea typeface="Times New Roman"/>
                  <a:cs typeface="Times New Roman"/>
                  <a:sym typeface="Times New Roman"/>
                </a:rPr>
                <a:t>This Clip</a:t>
              </a:r>
              <a:endParaRPr sz="1200" dirty="0">
                <a:solidFill>
                  <a:schemeClr val="tx1"/>
                </a:solidFill>
                <a:latin typeface="Times New Roman"/>
                <a:ea typeface="Times New Roman"/>
                <a:cs typeface="Times New Roman"/>
                <a:sym typeface="Times New Roman"/>
              </a:endParaRPr>
            </a:p>
          </p:txBody>
        </p:sp>
      </p:grpSp>
      <p:grpSp>
        <p:nvGrpSpPr>
          <p:cNvPr id="92" name="Google Shape;92;p14"/>
          <p:cNvGrpSpPr/>
          <p:nvPr/>
        </p:nvGrpSpPr>
        <p:grpSpPr>
          <a:xfrm>
            <a:off x="-102255" y="833671"/>
            <a:ext cx="3803348" cy="676947"/>
            <a:chOff x="60151" y="1294875"/>
            <a:chExt cx="3634740" cy="671600"/>
          </a:xfrm>
        </p:grpSpPr>
        <p:grpSp>
          <p:nvGrpSpPr>
            <p:cNvPr id="93" name="Google Shape;93;p14"/>
            <p:cNvGrpSpPr/>
            <p:nvPr/>
          </p:nvGrpSpPr>
          <p:grpSpPr>
            <a:xfrm>
              <a:off x="118375" y="1421787"/>
              <a:ext cx="3512744" cy="458949"/>
              <a:chOff x="251499" y="3484500"/>
              <a:chExt cx="9081552" cy="1019661"/>
            </a:xfrm>
          </p:grpSpPr>
          <p:pic>
            <p:nvPicPr>
              <p:cNvPr id="94" name="Google Shape;94;p14"/>
              <p:cNvPicPr preferRelativeResize="0"/>
              <p:nvPr/>
            </p:nvPicPr>
            <p:blipFill>
              <a:blip r:embed="rId3">
                <a:alphaModFix/>
              </a:blip>
              <a:stretch>
                <a:fillRect/>
              </a:stretch>
            </p:blipFill>
            <p:spPr>
              <a:xfrm>
                <a:off x="251499" y="3484512"/>
                <a:ext cx="1815849" cy="1019627"/>
              </a:xfrm>
              <a:prstGeom prst="rect">
                <a:avLst/>
              </a:prstGeom>
              <a:noFill/>
              <a:ln>
                <a:noFill/>
              </a:ln>
            </p:spPr>
          </p:pic>
          <p:pic>
            <p:nvPicPr>
              <p:cNvPr id="95" name="Google Shape;95;p14"/>
              <p:cNvPicPr preferRelativeResize="0"/>
              <p:nvPr/>
            </p:nvPicPr>
            <p:blipFill>
              <a:blip r:embed="rId4">
                <a:alphaModFix/>
              </a:blip>
              <a:stretch>
                <a:fillRect/>
              </a:stretch>
            </p:blipFill>
            <p:spPr>
              <a:xfrm>
                <a:off x="2068471" y="3484500"/>
                <a:ext cx="1815854" cy="1019650"/>
              </a:xfrm>
              <a:prstGeom prst="rect">
                <a:avLst/>
              </a:prstGeom>
              <a:noFill/>
              <a:ln>
                <a:noFill/>
              </a:ln>
            </p:spPr>
          </p:pic>
          <p:pic>
            <p:nvPicPr>
              <p:cNvPr id="96" name="Google Shape;96;p14"/>
              <p:cNvPicPr preferRelativeResize="0"/>
              <p:nvPr/>
            </p:nvPicPr>
            <p:blipFill>
              <a:blip r:embed="rId5">
                <a:alphaModFix/>
              </a:blip>
              <a:stretch>
                <a:fillRect/>
              </a:stretch>
            </p:blipFill>
            <p:spPr>
              <a:xfrm>
                <a:off x="3884323" y="3484501"/>
                <a:ext cx="1815875" cy="1019650"/>
              </a:xfrm>
              <a:prstGeom prst="rect">
                <a:avLst/>
              </a:prstGeom>
              <a:noFill/>
              <a:ln>
                <a:noFill/>
              </a:ln>
            </p:spPr>
          </p:pic>
          <p:pic>
            <p:nvPicPr>
              <p:cNvPr id="97" name="Google Shape;97;p14"/>
              <p:cNvPicPr preferRelativeResize="0"/>
              <p:nvPr/>
            </p:nvPicPr>
            <p:blipFill>
              <a:blip r:embed="rId6">
                <a:alphaModFix/>
              </a:blip>
              <a:stretch>
                <a:fillRect/>
              </a:stretch>
            </p:blipFill>
            <p:spPr>
              <a:xfrm>
                <a:off x="7517177" y="3484507"/>
                <a:ext cx="1815875" cy="1019653"/>
              </a:xfrm>
              <a:prstGeom prst="rect">
                <a:avLst/>
              </a:prstGeom>
              <a:noFill/>
              <a:ln>
                <a:noFill/>
              </a:ln>
            </p:spPr>
          </p:pic>
          <p:pic>
            <p:nvPicPr>
              <p:cNvPr id="98" name="Google Shape;98;p14"/>
              <p:cNvPicPr preferRelativeResize="0"/>
              <p:nvPr/>
            </p:nvPicPr>
            <p:blipFill>
              <a:blip r:embed="rId7">
                <a:alphaModFix/>
              </a:blip>
              <a:stretch>
                <a:fillRect/>
              </a:stretch>
            </p:blipFill>
            <p:spPr>
              <a:xfrm>
                <a:off x="5700752" y="3484507"/>
                <a:ext cx="1815875" cy="1019653"/>
              </a:xfrm>
              <a:prstGeom prst="rect">
                <a:avLst/>
              </a:prstGeom>
              <a:noFill/>
              <a:ln>
                <a:noFill/>
              </a:ln>
            </p:spPr>
          </p:pic>
        </p:grpSp>
        <p:grpSp>
          <p:nvGrpSpPr>
            <p:cNvPr id="99" name="Google Shape;99;p14"/>
            <p:cNvGrpSpPr/>
            <p:nvPr/>
          </p:nvGrpSpPr>
          <p:grpSpPr>
            <a:xfrm>
              <a:off x="60151" y="1294875"/>
              <a:ext cx="3634740" cy="671600"/>
              <a:chOff x="66900" y="-55475"/>
              <a:chExt cx="9144001" cy="1665674"/>
            </a:xfrm>
          </p:grpSpPr>
          <p:pic>
            <p:nvPicPr>
              <p:cNvPr id="100" name="Google Shape;100;p14"/>
              <p:cNvPicPr preferRelativeResize="0"/>
              <p:nvPr/>
            </p:nvPicPr>
            <p:blipFill rotWithShape="1">
              <a:blip r:embed="rId8">
                <a:alphaModFix/>
              </a:blip>
              <a:srcRect/>
              <a:stretch/>
            </p:blipFill>
            <p:spPr>
              <a:xfrm>
                <a:off x="1834850" y="-55475"/>
                <a:ext cx="2052429" cy="1665674"/>
              </a:xfrm>
              <a:prstGeom prst="rect">
                <a:avLst/>
              </a:prstGeom>
              <a:noFill/>
              <a:ln>
                <a:noFill/>
              </a:ln>
            </p:spPr>
          </p:pic>
          <p:pic>
            <p:nvPicPr>
              <p:cNvPr id="101" name="Google Shape;101;p14"/>
              <p:cNvPicPr preferRelativeResize="0"/>
              <p:nvPr/>
            </p:nvPicPr>
            <p:blipFill rotWithShape="1">
              <a:blip r:embed="rId8">
                <a:alphaModFix/>
              </a:blip>
              <a:srcRect/>
              <a:stretch/>
            </p:blipFill>
            <p:spPr>
              <a:xfrm>
                <a:off x="66900" y="-55475"/>
                <a:ext cx="2052429" cy="1665674"/>
              </a:xfrm>
              <a:prstGeom prst="rect">
                <a:avLst/>
              </a:prstGeom>
              <a:noFill/>
              <a:ln>
                <a:noFill/>
              </a:ln>
            </p:spPr>
          </p:pic>
          <p:pic>
            <p:nvPicPr>
              <p:cNvPr id="102" name="Google Shape;102;p14"/>
              <p:cNvPicPr preferRelativeResize="0"/>
              <p:nvPr/>
            </p:nvPicPr>
            <p:blipFill rotWithShape="1">
              <a:blip r:embed="rId8">
                <a:alphaModFix/>
              </a:blip>
              <a:srcRect/>
              <a:stretch/>
            </p:blipFill>
            <p:spPr>
              <a:xfrm>
                <a:off x="3612686" y="-55475"/>
                <a:ext cx="2052429" cy="1665674"/>
              </a:xfrm>
              <a:prstGeom prst="rect">
                <a:avLst/>
              </a:prstGeom>
              <a:noFill/>
              <a:ln>
                <a:noFill/>
              </a:ln>
            </p:spPr>
          </p:pic>
          <p:pic>
            <p:nvPicPr>
              <p:cNvPr id="103" name="Google Shape;103;p14"/>
              <p:cNvPicPr preferRelativeResize="0"/>
              <p:nvPr/>
            </p:nvPicPr>
            <p:blipFill rotWithShape="1">
              <a:blip r:embed="rId8">
                <a:alphaModFix/>
              </a:blip>
              <a:srcRect/>
              <a:stretch/>
            </p:blipFill>
            <p:spPr>
              <a:xfrm>
                <a:off x="5391860" y="-55475"/>
                <a:ext cx="2052429" cy="1665674"/>
              </a:xfrm>
              <a:prstGeom prst="rect">
                <a:avLst/>
              </a:prstGeom>
              <a:noFill/>
              <a:ln>
                <a:noFill/>
              </a:ln>
            </p:spPr>
          </p:pic>
          <p:pic>
            <p:nvPicPr>
              <p:cNvPr id="104" name="Google Shape;104;p14"/>
              <p:cNvPicPr preferRelativeResize="0"/>
              <p:nvPr/>
            </p:nvPicPr>
            <p:blipFill rotWithShape="1">
              <a:blip r:embed="rId8">
                <a:alphaModFix/>
              </a:blip>
              <a:srcRect/>
              <a:stretch/>
            </p:blipFill>
            <p:spPr>
              <a:xfrm>
                <a:off x="7158472" y="-55475"/>
                <a:ext cx="2052429" cy="1665674"/>
              </a:xfrm>
              <a:prstGeom prst="rect">
                <a:avLst/>
              </a:prstGeom>
              <a:noFill/>
              <a:ln>
                <a:noFill/>
              </a:ln>
            </p:spPr>
          </p:pic>
        </p:grpSp>
      </p:grpSp>
      <p:sp>
        <p:nvSpPr>
          <p:cNvPr id="105" name="Google Shape;105;p14"/>
          <p:cNvSpPr txBox="1"/>
          <p:nvPr/>
        </p:nvSpPr>
        <p:spPr>
          <a:xfrm>
            <a:off x="-62540" y="3473740"/>
            <a:ext cx="9676752" cy="984855"/>
          </a:xfrm>
          <a:prstGeom prst="rect">
            <a:avLst/>
          </a:prstGeom>
          <a:noFill/>
          <a:ln>
            <a:noFill/>
          </a:ln>
        </p:spPr>
        <p:txBody>
          <a:bodyPr spcFirstLastPara="1" wrap="square" lIns="91425" tIns="91425" rIns="91425" bIns="91425" anchor="t" anchorCtr="0">
            <a:spAutoFit/>
          </a:bodyPr>
          <a:lstStyle/>
          <a:p>
            <a:pPr marL="0" lvl="0" indent="457200" algn="l" rtl="0">
              <a:spcBef>
                <a:spcPts val="0"/>
              </a:spcBef>
              <a:spcAft>
                <a:spcPts val="0"/>
              </a:spcAft>
              <a:buNone/>
            </a:pPr>
            <a:r>
              <a:rPr lang="zh-CN" altLang="en-US" sz="1300" b="1" dirty="0">
                <a:solidFill>
                  <a:schemeClr val="dk1"/>
                </a:solidFill>
                <a:latin typeface="Times New Roman"/>
                <a:ea typeface="Times New Roman"/>
                <a:cs typeface="Times New Roman"/>
                <a:sym typeface="Times New Roman"/>
              </a:rPr>
              <a:t>         </a:t>
            </a:r>
            <a:r>
              <a:rPr lang="en" sz="1300" b="1" dirty="0">
                <a:solidFill>
                  <a:schemeClr val="dk1"/>
                </a:solidFill>
                <a:latin typeface="Times New Roman"/>
                <a:ea typeface="Times New Roman"/>
                <a:cs typeface="Times New Roman"/>
                <a:sym typeface="Times New Roman"/>
              </a:rPr>
              <a:t>Merged Caption:</a:t>
            </a:r>
            <a:r>
              <a:rPr lang="en" sz="1300" dirty="0">
                <a:solidFill>
                  <a:schemeClr val="dk1"/>
                </a:solidFill>
                <a:latin typeface="Times New Roman"/>
                <a:ea typeface="Times New Roman"/>
                <a:cs typeface="Times New Roman"/>
                <a:sym typeface="Times New Roman"/>
              </a:rPr>
              <a:t> "In a picturesque grassy field, a man walks alongside a graceful white horse, capturing the changing weather conditions and the horse's elegant movements. The scene is set against a backdrop of rolling green hills and a wooden fence, with an old car parked nearby. The video features a low-quality recording of a flat male vocal and wooden percussion, adding a rustic touch to the scenery."</a:t>
            </a:r>
            <a:endParaRPr sz="1300" dirty="0">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r>
              <a:rPr lang="en" sz="1300" dirty="0">
                <a:solidFill>
                  <a:schemeClr val="dk1"/>
                </a:solidFill>
                <a:latin typeface="Times New Roman"/>
                <a:ea typeface="Times New Roman"/>
                <a:cs typeface="Times New Roman"/>
                <a:sym typeface="Times New Roman"/>
              </a:rPr>
              <a:t>       </a:t>
            </a:r>
            <a:endParaRPr sz="1300" dirty="0">
              <a:solidFill>
                <a:schemeClr val="dk1"/>
              </a:solidFill>
              <a:latin typeface="Times New Roman"/>
              <a:ea typeface="Times New Roman"/>
              <a:cs typeface="Times New Roman"/>
              <a:sym typeface="Times New Roman"/>
            </a:endParaRPr>
          </a:p>
        </p:txBody>
      </p:sp>
      <p:pic>
        <p:nvPicPr>
          <p:cNvPr id="106" name="Google Shape;106;p14"/>
          <p:cNvPicPr preferRelativeResize="0"/>
          <p:nvPr/>
        </p:nvPicPr>
        <p:blipFill rotWithShape="1">
          <a:blip r:embed="rId9">
            <a:alphaModFix amt="76000"/>
            <a:extLst>
              <a:ext uri="{BEBA8EAE-BF5A-486C-A8C5-ECC9F3942E4B}">
                <a14:imgProps xmlns:a14="http://schemas.microsoft.com/office/drawing/2010/main">
                  <a14:imgLayer r:embed="rId10">
                    <a14:imgEffect>
                      <a14:colorTemperature colorTemp="11200"/>
                    </a14:imgEffect>
                    <a14:imgEffect>
                      <a14:saturation sat="71000"/>
                    </a14:imgEffect>
                    <a14:imgEffect>
                      <a14:brightnessContrast bright="62000"/>
                    </a14:imgEffect>
                  </a14:imgLayer>
                </a14:imgProps>
              </a:ext>
            </a:extLst>
          </a:blip>
          <a:srcRect t="35043" r="36467" b="50495"/>
          <a:stretch/>
        </p:blipFill>
        <p:spPr>
          <a:xfrm>
            <a:off x="-118214" y="1526749"/>
            <a:ext cx="3760253" cy="450249"/>
          </a:xfrm>
          <a:prstGeom prst="rect">
            <a:avLst/>
          </a:prstGeom>
          <a:noFill/>
          <a:ln>
            <a:noFill/>
          </a:ln>
        </p:spPr>
      </p:pic>
      <p:pic>
        <p:nvPicPr>
          <p:cNvPr id="110" name="Google Shape;110;p14"/>
          <p:cNvPicPr preferRelativeResize="0"/>
          <p:nvPr/>
        </p:nvPicPr>
        <p:blipFill>
          <a:blip r:embed="rId11">
            <a:alphaModFix/>
          </a:blip>
          <a:stretch>
            <a:fillRect/>
          </a:stretch>
        </p:blipFill>
        <p:spPr>
          <a:xfrm>
            <a:off x="60164" y="2456241"/>
            <a:ext cx="162769" cy="162941"/>
          </a:xfrm>
          <a:prstGeom prst="rect">
            <a:avLst/>
          </a:prstGeom>
          <a:noFill/>
          <a:ln>
            <a:noFill/>
          </a:ln>
        </p:spPr>
      </p:pic>
      <p:pic>
        <p:nvPicPr>
          <p:cNvPr id="111" name="Google Shape;111;p14"/>
          <p:cNvPicPr preferRelativeResize="0"/>
          <p:nvPr/>
        </p:nvPicPr>
        <p:blipFill>
          <a:blip r:embed="rId11">
            <a:alphaModFix/>
          </a:blip>
          <a:stretch>
            <a:fillRect/>
          </a:stretch>
        </p:blipFill>
        <p:spPr>
          <a:xfrm>
            <a:off x="57150" y="3579854"/>
            <a:ext cx="162769" cy="162941"/>
          </a:xfrm>
          <a:prstGeom prst="rect">
            <a:avLst/>
          </a:prstGeom>
          <a:noFill/>
          <a:ln>
            <a:noFill/>
          </a:ln>
        </p:spPr>
      </p:pic>
      <p:sp>
        <p:nvSpPr>
          <p:cNvPr id="115" name="Google Shape;115;p14"/>
          <p:cNvSpPr/>
          <p:nvPr/>
        </p:nvSpPr>
        <p:spPr>
          <a:xfrm rot="5400000">
            <a:off x="3552859" y="2458545"/>
            <a:ext cx="979732" cy="375396"/>
          </a:xfrm>
          <a:prstGeom prst="bentUpArrow">
            <a:avLst>
              <a:gd name="adj1" fmla="val 16422"/>
              <a:gd name="adj2" fmla="val 25000"/>
              <a:gd name="adj3" fmla="val 25000"/>
            </a:avLst>
          </a:prstGeom>
          <a:solidFill>
            <a:srgbClr val="BAD3B6">
              <a:alpha val="85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p>
        </p:txBody>
      </p:sp>
      <p:sp>
        <p:nvSpPr>
          <p:cNvPr id="116" name="Google Shape;116;p14"/>
          <p:cNvSpPr/>
          <p:nvPr/>
        </p:nvSpPr>
        <p:spPr>
          <a:xfrm rot="5400000">
            <a:off x="3476139" y="1644560"/>
            <a:ext cx="1131480" cy="373704"/>
          </a:xfrm>
          <a:prstGeom prst="bentUpArrow">
            <a:avLst>
              <a:gd name="adj1" fmla="val 16422"/>
              <a:gd name="adj2" fmla="val 25000"/>
              <a:gd name="adj3" fmla="val 25000"/>
            </a:avLst>
          </a:prstGeom>
          <a:solidFill>
            <a:srgbClr val="92BF87">
              <a:alpha val="85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p>
        </p:txBody>
      </p:sp>
      <p:sp>
        <p:nvSpPr>
          <p:cNvPr id="3" name="TextBox 2">
            <a:extLst>
              <a:ext uri="{FF2B5EF4-FFF2-40B4-BE49-F238E27FC236}">
                <a16:creationId xmlns:a16="http://schemas.microsoft.com/office/drawing/2014/main" id="{789CBB8D-AFA7-3BB6-08B2-A3B7077A0D3D}"/>
              </a:ext>
            </a:extLst>
          </p:cNvPr>
          <p:cNvSpPr txBox="1"/>
          <p:nvPr/>
        </p:nvSpPr>
        <p:spPr>
          <a:xfrm>
            <a:off x="4349999" y="770270"/>
            <a:ext cx="3659034" cy="892552"/>
          </a:xfrm>
          <a:prstGeom prst="rect">
            <a:avLst/>
          </a:prstGeom>
          <a:noFill/>
        </p:spPr>
        <p:txBody>
          <a:bodyPr wrap="square">
            <a:spAutoFit/>
          </a:bodyPr>
          <a:lstStyle/>
          <a:p>
            <a:r>
              <a:rPr lang="zh-CN" altLang="en-US" sz="1300" b="1" dirty="0">
                <a:solidFill>
                  <a:schemeClr val="dk1"/>
                </a:solidFill>
                <a:latin typeface="Times New Roman"/>
                <a:ea typeface="Times New Roman"/>
                <a:cs typeface="Times New Roman"/>
                <a:sym typeface="Times New Roman"/>
              </a:rPr>
              <a:t>      </a:t>
            </a:r>
            <a:r>
              <a:rPr lang="en" sz="1300" b="1" dirty="0">
                <a:solidFill>
                  <a:schemeClr val="dk1"/>
                </a:solidFill>
                <a:latin typeface="Times New Roman"/>
                <a:ea typeface="Times New Roman"/>
                <a:cs typeface="Times New Roman"/>
                <a:sym typeface="Times New Roman"/>
              </a:rPr>
              <a:t>Video Caption: </a:t>
            </a:r>
            <a:r>
              <a:rPr lang="en" sz="1300" dirty="0">
                <a:solidFill>
                  <a:schemeClr val="dk1"/>
                </a:solidFill>
                <a:latin typeface="Times New Roman"/>
                <a:ea typeface="Times New Roman"/>
                <a:cs typeface="Times New Roman"/>
                <a:sym typeface="Times New Roman"/>
              </a:rPr>
              <a:t>"The video appears to be a time-lapse or montage of a person walking through a grassy field with a horse, showcasing the changing weather conditions and the horse's movement."</a:t>
            </a:r>
            <a:endParaRPr lang="en-CN" sz="1300" dirty="0"/>
          </a:p>
        </p:txBody>
      </p:sp>
      <p:sp>
        <p:nvSpPr>
          <p:cNvPr id="117" name="Google Shape;117;p14"/>
          <p:cNvSpPr/>
          <p:nvPr/>
        </p:nvSpPr>
        <p:spPr>
          <a:xfrm>
            <a:off x="3701094" y="1153646"/>
            <a:ext cx="526988" cy="166888"/>
          </a:xfrm>
          <a:prstGeom prst="rightArrow">
            <a:avLst>
              <a:gd name="adj1" fmla="val 35709"/>
              <a:gd name="adj2" fmla="val 50000"/>
            </a:avLst>
          </a:prstGeom>
          <a:solidFill>
            <a:srgbClr val="58A53B">
              <a:alpha val="85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dirty="0"/>
          </a:p>
        </p:txBody>
      </p:sp>
      <p:pic>
        <p:nvPicPr>
          <p:cNvPr id="107" name="Google Shape;107;p14"/>
          <p:cNvPicPr preferRelativeResize="0"/>
          <p:nvPr/>
        </p:nvPicPr>
        <p:blipFill>
          <a:blip r:embed="rId12">
            <a:alphaModFix/>
            <a:extLst>
              <a:ext uri="{BEBA8EAE-BF5A-486C-A8C5-ECC9F3942E4B}">
                <a14:imgProps xmlns:a14="http://schemas.microsoft.com/office/drawing/2010/main">
                  <a14:imgLayer r:embed="rId13">
                    <a14:imgEffect>
                      <a14:brightnessContrast bright="-38000"/>
                    </a14:imgEffect>
                  </a14:imgLayer>
                </a14:imgProps>
              </a:ext>
            </a:extLst>
          </a:blip>
          <a:stretch>
            <a:fillRect/>
          </a:stretch>
        </p:blipFill>
        <p:spPr>
          <a:xfrm>
            <a:off x="4418738" y="826731"/>
            <a:ext cx="162769" cy="162941"/>
          </a:xfrm>
          <a:prstGeom prst="rect">
            <a:avLst/>
          </a:prstGeom>
          <a:noFill/>
          <a:ln>
            <a:noFill/>
          </a:ln>
        </p:spPr>
      </p:pic>
      <p:pic>
        <p:nvPicPr>
          <p:cNvPr id="108" name="Google Shape;108;p14"/>
          <p:cNvPicPr preferRelativeResize="0"/>
          <p:nvPr/>
        </p:nvPicPr>
        <p:blipFill>
          <a:blip r:embed="rId14">
            <a:alphaModFix/>
          </a:blip>
          <a:stretch>
            <a:fillRect/>
          </a:stretch>
        </p:blipFill>
        <p:spPr>
          <a:xfrm>
            <a:off x="4418738" y="1859440"/>
            <a:ext cx="162769" cy="162941"/>
          </a:xfrm>
          <a:prstGeom prst="rect">
            <a:avLst/>
          </a:prstGeom>
          <a:noFill/>
          <a:ln>
            <a:noFill/>
          </a:ln>
        </p:spPr>
      </p:pic>
      <p:pic>
        <p:nvPicPr>
          <p:cNvPr id="109" name="Google Shape;109;p14"/>
          <p:cNvPicPr preferRelativeResize="0"/>
          <p:nvPr/>
        </p:nvPicPr>
        <p:blipFill>
          <a:blip r:embed="rId15">
            <a:alphaModFix/>
            <a:extLst>
              <a:ext uri="{BEBA8EAE-BF5A-486C-A8C5-ECC9F3942E4B}">
                <a14:imgProps xmlns:a14="http://schemas.microsoft.com/office/drawing/2010/main">
                  <a14:imgLayer r:embed="rId16">
                    <a14:imgEffect>
                      <a14:saturation sat="45000"/>
                    </a14:imgEffect>
                    <a14:imgEffect>
                      <a14:brightnessContrast bright="38000" contrast="-20000"/>
                    </a14:imgEffect>
                  </a14:imgLayer>
                </a14:imgProps>
              </a:ext>
            </a:extLst>
          </a:blip>
          <a:stretch>
            <a:fillRect/>
          </a:stretch>
        </p:blipFill>
        <p:spPr>
          <a:xfrm>
            <a:off x="4418738" y="2881838"/>
            <a:ext cx="162769" cy="162941"/>
          </a:xfrm>
          <a:prstGeom prst="rect">
            <a:avLst/>
          </a:prstGeom>
          <a:noFill/>
          <a:ln>
            <a:noFill/>
          </a:ln>
        </p:spPr>
      </p:pic>
      <p:pic>
        <p:nvPicPr>
          <p:cNvPr id="8" name="Google Shape;107;p14">
            <a:extLst>
              <a:ext uri="{FF2B5EF4-FFF2-40B4-BE49-F238E27FC236}">
                <a16:creationId xmlns:a16="http://schemas.microsoft.com/office/drawing/2014/main" id="{D60BA1E2-2CBC-2FE5-5EFC-EA62663BC9B4}"/>
              </a:ext>
            </a:extLst>
          </p:cNvPr>
          <p:cNvPicPr preferRelativeResize="0"/>
          <p:nvPr/>
        </p:nvPicPr>
        <p:blipFill>
          <a:blip r:embed="rId12">
            <a:alphaModFix/>
            <a:extLst>
              <a:ext uri="{BEBA8EAE-BF5A-486C-A8C5-ECC9F3942E4B}">
                <a14:imgProps xmlns:a14="http://schemas.microsoft.com/office/drawing/2010/main">
                  <a14:imgLayer r:embed="rId17">
                    <a14:imgEffect>
                      <a14:brightnessContrast bright="-38000"/>
                    </a14:imgEffect>
                  </a14:imgLayer>
                </a14:imgProps>
              </a:ext>
            </a:extLst>
          </a:blip>
          <a:stretch>
            <a:fillRect/>
          </a:stretch>
        </p:blipFill>
        <p:spPr>
          <a:xfrm>
            <a:off x="238207" y="3590147"/>
            <a:ext cx="162769" cy="162941"/>
          </a:xfrm>
          <a:prstGeom prst="rect">
            <a:avLst/>
          </a:prstGeom>
          <a:noFill/>
          <a:ln>
            <a:noFill/>
          </a:ln>
        </p:spPr>
      </p:pic>
      <p:pic>
        <p:nvPicPr>
          <p:cNvPr id="9" name="Google Shape;108;p14">
            <a:extLst>
              <a:ext uri="{FF2B5EF4-FFF2-40B4-BE49-F238E27FC236}">
                <a16:creationId xmlns:a16="http://schemas.microsoft.com/office/drawing/2014/main" id="{C5B6D8D7-B239-7C35-555B-356770539095}"/>
              </a:ext>
            </a:extLst>
          </p:cNvPr>
          <p:cNvPicPr preferRelativeResize="0"/>
          <p:nvPr/>
        </p:nvPicPr>
        <p:blipFill>
          <a:blip r:embed="rId14">
            <a:alphaModFix/>
          </a:blip>
          <a:stretch>
            <a:fillRect/>
          </a:stretch>
        </p:blipFill>
        <p:spPr>
          <a:xfrm>
            <a:off x="428297" y="3590146"/>
            <a:ext cx="162769" cy="162941"/>
          </a:xfrm>
          <a:prstGeom prst="rect">
            <a:avLst/>
          </a:prstGeom>
          <a:noFill/>
          <a:ln>
            <a:noFill/>
          </a:ln>
        </p:spPr>
      </p:pic>
      <p:pic>
        <p:nvPicPr>
          <p:cNvPr id="10" name="Google Shape;109;p14">
            <a:extLst>
              <a:ext uri="{FF2B5EF4-FFF2-40B4-BE49-F238E27FC236}">
                <a16:creationId xmlns:a16="http://schemas.microsoft.com/office/drawing/2014/main" id="{3B28ABAD-064D-49A5-B820-3B647A0F5AF1}"/>
              </a:ext>
            </a:extLst>
          </p:cNvPr>
          <p:cNvPicPr preferRelativeResize="0"/>
          <p:nvPr/>
        </p:nvPicPr>
        <p:blipFill>
          <a:blip r:embed="rId15">
            <a:alphaModFix/>
            <a:extLst>
              <a:ext uri="{BEBA8EAE-BF5A-486C-A8C5-ECC9F3942E4B}">
                <a14:imgProps xmlns:a14="http://schemas.microsoft.com/office/drawing/2010/main">
                  <a14:imgLayer r:embed="rId18">
                    <a14:imgEffect>
                      <a14:saturation sat="45000"/>
                    </a14:imgEffect>
                    <a14:imgEffect>
                      <a14:brightnessContrast bright="38000" contrast="-20000"/>
                    </a14:imgEffect>
                  </a14:imgLayer>
                </a14:imgProps>
              </a:ext>
            </a:extLst>
          </a:blip>
          <a:stretch>
            <a:fillRect/>
          </a:stretch>
        </p:blipFill>
        <p:spPr>
          <a:xfrm>
            <a:off x="623394" y="3590146"/>
            <a:ext cx="162769" cy="16294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pic>
        <p:nvPicPr>
          <p:cNvPr id="317" name="Google Shape;317;p22"/>
          <p:cNvPicPr preferRelativeResize="0"/>
          <p:nvPr/>
        </p:nvPicPr>
        <p:blipFill>
          <a:blip r:embed="rId3">
            <a:alphaModFix/>
          </a:blip>
          <a:stretch>
            <a:fillRect/>
          </a:stretch>
        </p:blipFill>
        <p:spPr>
          <a:xfrm>
            <a:off x="152400" y="51350"/>
            <a:ext cx="5626598" cy="4939749"/>
          </a:xfrm>
          <a:prstGeom prst="rect">
            <a:avLst/>
          </a:prstGeom>
          <a:noFill/>
          <a:ln>
            <a:noFill/>
          </a:ln>
        </p:spPr>
      </p:pic>
      <p:pic>
        <p:nvPicPr>
          <p:cNvPr id="318" name="Google Shape;318;p22"/>
          <p:cNvPicPr preferRelativeResize="0"/>
          <p:nvPr/>
        </p:nvPicPr>
        <p:blipFill rotWithShape="1">
          <a:blip r:embed="rId3">
            <a:alphaModFix/>
          </a:blip>
          <a:srcRect t="35043" r="36467" b="50495"/>
          <a:stretch/>
        </p:blipFill>
        <p:spPr>
          <a:xfrm>
            <a:off x="4938300" y="1656975"/>
            <a:ext cx="3574651" cy="714377"/>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p23"/>
          <p:cNvSpPr txBox="1">
            <a:spLocks noGrp="1"/>
          </p:cNvSpPr>
          <p:nvPr>
            <p:ph type="title"/>
          </p:nvPr>
        </p:nvSpPr>
        <p:spPr>
          <a:xfrm>
            <a:off x="532130" y="302260"/>
            <a:ext cx="8520300" cy="308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23"/>
          <p:cNvSpPr txBox="1">
            <a:spLocks noGrp="1"/>
          </p:cNvSpPr>
          <p:nvPr>
            <p:ph type="subTitle" idx="1"/>
          </p:nvPr>
        </p:nvSpPr>
        <p:spPr>
          <a:xfrm>
            <a:off x="532765" y="610235"/>
            <a:ext cx="8519100" cy="198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25" name="Google Shape;325;p23"/>
          <p:cNvCxnSpPr/>
          <p:nvPr/>
        </p:nvCxnSpPr>
        <p:spPr>
          <a:xfrm rot="10800000">
            <a:off x="2326100" y="1344225"/>
            <a:ext cx="900" cy="2787300"/>
          </a:xfrm>
          <a:prstGeom prst="straightConnector1">
            <a:avLst/>
          </a:prstGeom>
          <a:noFill/>
          <a:ln w="9525" cap="flat" cmpd="sng">
            <a:solidFill>
              <a:schemeClr val="dk2"/>
            </a:solidFill>
            <a:prstDash val="solid"/>
            <a:round/>
            <a:headEnd type="none" w="med" len="med"/>
            <a:tailEnd type="triangle" w="med" len="med"/>
          </a:ln>
        </p:spPr>
      </p:cxnSp>
      <p:cxnSp>
        <p:nvCxnSpPr>
          <p:cNvPr id="326" name="Google Shape;326;p23"/>
          <p:cNvCxnSpPr/>
          <p:nvPr/>
        </p:nvCxnSpPr>
        <p:spPr>
          <a:xfrm rot="10800000" flipH="1">
            <a:off x="2322975" y="4114850"/>
            <a:ext cx="4445400" cy="20700"/>
          </a:xfrm>
          <a:prstGeom prst="straightConnector1">
            <a:avLst/>
          </a:prstGeom>
          <a:noFill/>
          <a:ln w="9525" cap="flat" cmpd="sng">
            <a:solidFill>
              <a:schemeClr val="dk2"/>
            </a:solidFill>
            <a:prstDash val="solid"/>
            <a:round/>
            <a:headEnd type="none" w="med" len="med"/>
            <a:tailEnd type="triangle" w="med" len="med"/>
          </a:ln>
        </p:spPr>
      </p:cxnSp>
      <p:sp>
        <p:nvSpPr>
          <p:cNvPr id="327" name="Google Shape;327;p23"/>
          <p:cNvSpPr txBox="1"/>
          <p:nvPr/>
        </p:nvSpPr>
        <p:spPr>
          <a:xfrm>
            <a:off x="3572225" y="4196625"/>
            <a:ext cx="13782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solidFill>
                  <a:schemeClr val="dk2"/>
                </a:solidFill>
              </a:rPr>
              <a:t>Human Eval Score</a:t>
            </a:r>
            <a:endParaRPr sz="800">
              <a:solidFill>
                <a:schemeClr val="dk2"/>
              </a:solidFill>
            </a:endParaRPr>
          </a:p>
        </p:txBody>
      </p:sp>
      <p:sp>
        <p:nvSpPr>
          <p:cNvPr id="328" name="Google Shape;328;p23"/>
          <p:cNvSpPr txBox="1"/>
          <p:nvPr/>
        </p:nvSpPr>
        <p:spPr>
          <a:xfrm rot="-5400000">
            <a:off x="1318325" y="2417838"/>
            <a:ext cx="13782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solidFill>
                  <a:schemeClr val="dk2"/>
                </a:solidFill>
              </a:rPr>
              <a:t>Average word number</a:t>
            </a:r>
            <a:endParaRPr sz="800">
              <a:solidFill>
                <a:schemeClr val="dk2"/>
              </a:solidFill>
            </a:endParaRPr>
          </a:p>
        </p:txBody>
      </p:sp>
      <p:sp>
        <p:nvSpPr>
          <p:cNvPr id="329" name="Google Shape;329;p23"/>
          <p:cNvSpPr/>
          <p:nvPr/>
        </p:nvSpPr>
        <p:spPr>
          <a:xfrm>
            <a:off x="3872675" y="2494050"/>
            <a:ext cx="112800" cy="138000"/>
          </a:xfrm>
          <a:prstGeom prst="ellipse">
            <a:avLst/>
          </a:prstGeom>
          <a:solidFill>
            <a:srgbClr val="98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30" name="Google Shape;330;p23"/>
          <p:cNvSpPr/>
          <p:nvPr/>
        </p:nvSpPr>
        <p:spPr>
          <a:xfrm>
            <a:off x="4800100" y="1854875"/>
            <a:ext cx="200400" cy="198900"/>
          </a:xfrm>
          <a:prstGeom prst="star5">
            <a:avLst>
              <a:gd name="adj" fmla="val 19098"/>
              <a:gd name="hf" fmla="val 105146"/>
              <a:gd name="vf" fmla="val 110557"/>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31" name="Google Shape;331;p23"/>
          <p:cNvSpPr/>
          <p:nvPr/>
        </p:nvSpPr>
        <p:spPr>
          <a:xfrm flipH="1">
            <a:off x="4317375" y="3260850"/>
            <a:ext cx="112800" cy="138000"/>
          </a:xfrm>
          <a:prstGeom prst="triangle">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32" name="Google Shape;332;p23"/>
          <p:cNvSpPr/>
          <p:nvPr/>
        </p:nvSpPr>
        <p:spPr>
          <a:xfrm>
            <a:off x="2755075" y="2294200"/>
            <a:ext cx="112800" cy="138000"/>
          </a:xfrm>
          <a:prstGeom prst="pie">
            <a:avLst>
              <a:gd name="adj1" fmla="val 0"/>
              <a:gd name="adj2" fmla="val 1620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Google Shape;337;p24"/>
          <p:cNvSpPr txBox="1">
            <a:spLocks noGrp="1"/>
          </p:cNvSpPr>
          <p:nvPr>
            <p:ph type="title"/>
          </p:nvPr>
        </p:nvSpPr>
        <p:spPr>
          <a:xfrm>
            <a:off x="532130" y="302260"/>
            <a:ext cx="8520300" cy="308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400"/>
              <a:buNone/>
            </a:pPr>
            <a:r>
              <a:rPr lang="en"/>
              <a:t>Dataset</a:t>
            </a:r>
            <a:endParaRPr/>
          </a:p>
        </p:txBody>
      </p:sp>
      <p:sp>
        <p:nvSpPr>
          <p:cNvPr id="338" name="Google Shape;338;p24"/>
          <p:cNvSpPr txBox="1"/>
          <p:nvPr/>
        </p:nvSpPr>
        <p:spPr>
          <a:xfrm>
            <a:off x="317825" y="777800"/>
            <a:ext cx="7943400" cy="2385900"/>
          </a:xfrm>
          <a:prstGeom prst="rect">
            <a:avLst/>
          </a:prstGeom>
          <a:noFill/>
          <a:ln>
            <a:noFill/>
          </a:ln>
        </p:spPr>
        <p:txBody>
          <a:bodyPr spcFirstLastPara="1" wrap="square" lIns="91425" tIns="91425" rIns="91425" bIns="91425" anchor="t" anchorCtr="0">
            <a:spAutoFit/>
          </a:bodyPr>
          <a:lstStyle/>
          <a:p>
            <a:pPr marL="457200" lvl="0" indent="-298450" algn="l" rtl="0">
              <a:lnSpc>
                <a:spcPct val="150000"/>
              </a:lnSpc>
              <a:spcBef>
                <a:spcPts val="1200"/>
              </a:spcBef>
              <a:spcAft>
                <a:spcPts val="0"/>
              </a:spcAft>
              <a:buClr>
                <a:schemeClr val="dk1"/>
              </a:buClr>
              <a:buSzPts val="1100"/>
              <a:buAutoNum type="arabicPeriod"/>
            </a:pPr>
            <a:r>
              <a:rPr lang="en" sz="1100">
                <a:solidFill>
                  <a:schemeClr val="dk1"/>
                </a:solidFill>
              </a:rPr>
              <a:t>85 video groups Youtube Trailer </a:t>
            </a:r>
            <a:endParaRPr sz="1100">
              <a:solidFill>
                <a:schemeClr val="dk1"/>
              </a:solidFill>
            </a:endParaRPr>
          </a:p>
          <a:p>
            <a:pPr marL="914400" lvl="1" indent="-298450" algn="l" rtl="0">
              <a:lnSpc>
                <a:spcPct val="150000"/>
              </a:lnSpc>
              <a:spcBef>
                <a:spcPts val="0"/>
              </a:spcBef>
              <a:spcAft>
                <a:spcPts val="0"/>
              </a:spcAft>
              <a:buClr>
                <a:schemeClr val="dk1"/>
              </a:buClr>
              <a:buSzPts val="1100"/>
              <a:buAutoNum type="arabicPeriod"/>
            </a:pPr>
            <a:r>
              <a:rPr lang="en" sz="1100">
                <a:solidFill>
                  <a:schemeClr val="dk1"/>
                </a:solidFill>
              </a:rPr>
              <a:t>30w YouTube Video</a:t>
            </a:r>
            <a:endParaRPr sz="1100">
              <a:solidFill>
                <a:schemeClr val="dk1"/>
              </a:solidFill>
            </a:endParaRPr>
          </a:p>
          <a:p>
            <a:pPr marL="914400" lvl="1" indent="-298450" algn="l" rtl="0">
              <a:lnSpc>
                <a:spcPct val="150000"/>
              </a:lnSpc>
              <a:spcBef>
                <a:spcPts val="0"/>
              </a:spcBef>
              <a:spcAft>
                <a:spcPts val="0"/>
              </a:spcAft>
              <a:buClr>
                <a:schemeClr val="dk1"/>
              </a:buClr>
              <a:buSzPts val="1100"/>
              <a:buAutoNum type="arabicPeriod"/>
            </a:pPr>
            <a:r>
              <a:rPr lang="en" sz="1100">
                <a:solidFill>
                  <a:schemeClr val="dk1"/>
                </a:solidFill>
              </a:rPr>
              <a:t>30M clips</a:t>
            </a:r>
            <a:endParaRPr sz="1100">
              <a:solidFill>
                <a:schemeClr val="dk1"/>
              </a:solidFill>
            </a:endParaRPr>
          </a:p>
          <a:p>
            <a:pPr marL="914400" lvl="1" indent="-298450" algn="l" rtl="0">
              <a:lnSpc>
                <a:spcPct val="150000"/>
              </a:lnSpc>
              <a:spcBef>
                <a:spcPts val="0"/>
              </a:spcBef>
              <a:spcAft>
                <a:spcPts val="0"/>
              </a:spcAft>
              <a:buClr>
                <a:schemeClr val="dk1"/>
              </a:buClr>
              <a:buSzPts val="1100"/>
              <a:buAutoNum type="arabicPeriod"/>
            </a:pPr>
            <a:r>
              <a:rPr lang="en" sz="1100">
                <a:solidFill>
                  <a:schemeClr val="dk1"/>
                </a:solidFill>
              </a:rPr>
              <a:t>初步统计</a:t>
            </a:r>
            <a:r>
              <a:rPr lang="en" sz="1100" b="1">
                <a:solidFill>
                  <a:schemeClr val="accent1"/>
                </a:solidFill>
              </a:rPr>
              <a:t>一个大包</a:t>
            </a:r>
            <a:r>
              <a:rPr lang="en" sz="1100">
                <a:solidFill>
                  <a:schemeClr val="dk1"/>
                </a:solidFill>
              </a:rPr>
              <a:t>：</a:t>
            </a:r>
            <a:endParaRPr sz="1100">
              <a:solidFill>
                <a:schemeClr val="dk1"/>
              </a:solidFill>
            </a:endParaRPr>
          </a:p>
          <a:p>
            <a:pPr marL="1371600" lvl="2" indent="-298450" algn="l" rtl="0">
              <a:lnSpc>
                <a:spcPct val="150000"/>
              </a:lnSpc>
              <a:spcBef>
                <a:spcPts val="0"/>
              </a:spcBef>
              <a:spcAft>
                <a:spcPts val="0"/>
              </a:spcAft>
              <a:buClr>
                <a:schemeClr val="dk1"/>
              </a:buClr>
              <a:buSzPts val="1100"/>
              <a:buAutoNum type="arabicPeriod"/>
            </a:pPr>
            <a:r>
              <a:rPr lang="en" sz="1100">
                <a:solidFill>
                  <a:schemeClr val="dk1"/>
                </a:solidFill>
              </a:rPr>
              <a:t>403608 clips ～ 280G ～ 23.4天</a:t>
            </a:r>
            <a:endParaRPr sz="1100">
              <a:solidFill>
                <a:schemeClr val="dk1"/>
              </a:solidFill>
            </a:endParaRPr>
          </a:p>
          <a:p>
            <a:pPr marL="1371600" lvl="2" indent="-298450" algn="l" rtl="0">
              <a:lnSpc>
                <a:spcPct val="150000"/>
              </a:lnSpc>
              <a:spcBef>
                <a:spcPts val="0"/>
              </a:spcBef>
              <a:spcAft>
                <a:spcPts val="0"/>
              </a:spcAft>
              <a:buClr>
                <a:schemeClr val="dk1"/>
              </a:buClr>
              <a:buSzPts val="1100"/>
              <a:buAutoNum type="arabicPeriod"/>
            </a:pPr>
            <a:r>
              <a:rPr lang="en" sz="1100">
                <a:solidFill>
                  <a:schemeClr val="dk1"/>
                </a:solidFill>
              </a:rPr>
              <a:t>平均 5s / clip, 136s / trailer video</a:t>
            </a:r>
            <a:endParaRPr sz="1100">
              <a:solidFill>
                <a:schemeClr val="dk1"/>
              </a:solidFill>
            </a:endParaRPr>
          </a:p>
          <a:p>
            <a:pPr marL="1371600" lvl="2" indent="-298450" algn="l" rtl="0">
              <a:lnSpc>
                <a:spcPct val="150000"/>
              </a:lnSpc>
              <a:spcBef>
                <a:spcPts val="0"/>
              </a:spcBef>
              <a:spcAft>
                <a:spcPts val="0"/>
              </a:spcAft>
              <a:buClr>
                <a:schemeClr val="dk1"/>
              </a:buClr>
              <a:buSzPts val="1100"/>
              <a:buAutoNum type="arabicPeriod"/>
            </a:pPr>
            <a:r>
              <a:rPr lang="en" sz="1100">
                <a:solidFill>
                  <a:schemeClr val="dk1"/>
                </a:solidFill>
              </a:rPr>
              <a:t>40s以内clips占99.15%</a:t>
            </a:r>
            <a:endParaRPr sz="1100">
              <a:solidFill>
                <a:schemeClr val="dk1"/>
              </a:solidFill>
            </a:endParaRPr>
          </a:p>
          <a:p>
            <a:pPr marL="457200" lvl="0" indent="-298450" algn="l" rtl="0">
              <a:lnSpc>
                <a:spcPct val="150000"/>
              </a:lnSpc>
              <a:spcBef>
                <a:spcPts val="0"/>
              </a:spcBef>
              <a:spcAft>
                <a:spcPts val="0"/>
              </a:spcAft>
              <a:buClr>
                <a:schemeClr val="dk1"/>
              </a:buClr>
              <a:buSzPts val="1100"/>
              <a:buAutoNum type="arabicPeriod"/>
            </a:pPr>
            <a:r>
              <a:rPr lang="en" sz="1100">
                <a:solidFill>
                  <a:schemeClr val="dk1"/>
                </a:solidFill>
              </a:rPr>
              <a:t>Clips</a:t>
            </a:r>
            <a:r>
              <a:rPr lang="en" sz="1100" b="1">
                <a:solidFill>
                  <a:schemeClr val="dk1"/>
                </a:solidFill>
              </a:rPr>
              <a:t> |</a:t>
            </a:r>
            <a:r>
              <a:rPr lang="en" sz="1100">
                <a:solidFill>
                  <a:schemeClr val="dk1"/>
                </a:solidFill>
              </a:rPr>
              <a:t> Trailer Video 数据分析</a:t>
            </a:r>
            <a:endParaRPr sz="1100">
              <a:solidFill>
                <a:schemeClr val="dk1"/>
              </a:solidFill>
            </a:endParaRPr>
          </a:p>
          <a:p>
            <a:pPr marL="914400" lvl="1" indent="-298450" algn="l" rtl="0">
              <a:lnSpc>
                <a:spcPct val="150000"/>
              </a:lnSpc>
              <a:spcBef>
                <a:spcPts val="0"/>
              </a:spcBef>
              <a:spcAft>
                <a:spcPts val="0"/>
              </a:spcAft>
              <a:buClr>
                <a:schemeClr val="dk1"/>
              </a:buClr>
              <a:buSzPts val="1100"/>
              <a:buAutoNum type="arabicPeriod"/>
            </a:pPr>
            <a:r>
              <a:rPr lang="en" sz="1100">
                <a:solidFill>
                  <a:schemeClr val="dk1"/>
                </a:solidFill>
              </a:rPr>
              <a:t>clips ≦ 40s 分布直方图      </a:t>
            </a:r>
            <a:r>
              <a:rPr lang="en" sz="1100" b="1">
                <a:solidFill>
                  <a:schemeClr val="dk1"/>
                </a:solidFill>
              </a:rPr>
              <a:t> |</a:t>
            </a:r>
            <a:r>
              <a:rPr lang="en" sz="1100">
                <a:solidFill>
                  <a:schemeClr val="dk1"/>
                </a:solidFill>
              </a:rPr>
              <a:t>         Trailer Video 时长分布直方图（看一下比例）</a:t>
            </a:r>
            <a:endParaRPr sz="1100">
              <a:solidFill>
                <a:schemeClr val="dk1"/>
              </a:solidFill>
            </a:endParaRPr>
          </a:p>
        </p:txBody>
      </p:sp>
      <p:pic>
        <p:nvPicPr>
          <p:cNvPr id="339" name="Google Shape;339;p24"/>
          <p:cNvPicPr preferRelativeResize="0"/>
          <p:nvPr/>
        </p:nvPicPr>
        <p:blipFill>
          <a:blip r:embed="rId3">
            <a:alphaModFix/>
          </a:blip>
          <a:stretch>
            <a:fillRect/>
          </a:stretch>
        </p:blipFill>
        <p:spPr>
          <a:xfrm>
            <a:off x="827050" y="2905700"/>
            <a:ext cx="2224826" cy="1873750"/>
          </a:xfrm>
          <a:prstGeom prst="rect">
            <a:avLst/>
          </a:prstGeom>
          <a:noFill/>
          <a:ln>
            <a:noFill/>
          </a:ln>
        </p:spPr>
      </p:pic>
      <p:pic>
        <p:nvPicPr>
          <p:cNvPr id="340" name="Google Shape;340;p24"/>
          <p:cNvPicPr preferRelativeResize="0"/>
          <p:nvPr/>
        </p:nvPicPr>
        <p:blipFill>
          <a:blip r:embed="rId4">
            <a:alphaModFix/>
          </a:blip>
          <a:stretch>
            <a:fillRect/>
          </a:stretch>
        </p:blipFill>
        <p:spPr>
          <a:xfrm>
            <a:off x="3792875" y="3066575"/>
            <a:ext cx="1978076" cy="16454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5" name="Google Shape;345;p25"/>
          <p:cNvSpPr txBox="1">
            <a:spLocks noGrp="1"/>
          </p:cNvSpPr>
          <p:nvPr>
            <p:ph type="title"/>
          </p:nvPr>
        </p:nvSpPr>
        <p:spPr>
          <a:xfrm>
            <a:off x="532130" y="302260"/>
            <a:ext cx="8520300" cy="308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400"/>
              <a:buNone/>
            </a:pPr>
            <a:r>
              <a:rPr lang="en"/>
              <a:t>Dataset</a:t>
            </a:r>
            <a:endParaRPr/>
          </a:p>
        </p:txBody>
      </p:sp>
      <p:pic>
        <p:nvPicPr>
          <p:cNvPr id="346" name="Google Shape;346;p25"/>
          <p:cNvPicPr preferRelativeResize="0"/>
          <p:nvPr/>
        </p:nvPicPr>
        <p:blipFill>
          <a:blip r:embed="rId3">
            <a:alphaModFix/>
          </a:blip>
          <a:stretch>
            <a:fillRect/>
          </a:stretch>
        </p:blipFill>
        <p:spPr>
          <a:xfrm>
            <a:off x="4771875" y="220175"/>
            <a:ext cx="2897374" cy="2173000"/>
          </a:xfrm>
          <a:prstGeom prst="rect">
            <a:avLst/>
          </a:prstGeom>
          <a:noFill/>
          <a:ln>
            <a:noFill/>
          </a:ln>
        </p:spPr>
      </p:pic>
      <p:sp>
        <p:nvSpPr>
          <p:cNvPr id="347" name="Google Shape;347;p25"/>
          <p:cNvSpPr txBox="1"/>
          <p:nvPr/>
        </p:nvSpPr>
        <p:spPr>
          <a:xfrm>
            <a:off x="287750" y="990450"/>
            <a:ext cx="4104000" cy="3162600"/>
          </a:xfrm>
          <a:prstGeom prst="rect">
            <a:avLst/>
          </a:prstGeom>
          <a:noFill/>
          <a:ln>
            <a:noFill/>
          </a:ln>
        </p:spPr>
        <p:txBody>
          <a:bodyPr spcFirstLastPara="1" wrap="square" lIns="91425" tIns="91425" rIns="91425" bIns="91425" anchor="ctr" anchorCtr="0">
            <a:noAutofit/>
          </a:bodyPr>
          <a:lstStyle/>
          <a:p>
            <a:pPr marL="457200" lvl="0" indent="-298450" algn="l" rtl="0">
              <a:lnSpc>
                <a:spcPct val="150000"/>
              </a:lnSpc>
              <a:spcBef>
                <a:spcPts val="1200"/>
              </a:spcBef>
              <a:spcAft>
                <a:spcPts val="0"/>
              </a:spcAft>
              <a:buSzPts val="1100"/>
              <a:buAutoNum type="arabicPeriod" startAt="3"/>
            </a:pPr>
            <a:r>
              <a:rPr lang="en" sz="1100"/>
              <a:t>20s 内每秒的视频数量统计图</a:t>
            </a:r>
            <a:endParaRPr sz="1100"/>
          </a:p>
          <a:p>
            <a:pPr marL="457200" lvl="0" indent="-298450" algn="l" rtl="0">
              <a:lnSpc>
                <a:spcPct val="150000"/>
              </a:lnSpc>
              <a:spcBef>
                <a:spcPts val="0"/>
              </a:spcBef>
              <a:spcAft>
                <a:spcPts val="0"/>
              </a:spcAft>
              <a:buSzPts val="1100"/>
              <a:buAutoNum type="arabicPeriod" startAt="3"/>
            </a:pPr>
            <a:r>
              <a:rPr lang="en" sz="1100"/>
              <a:t>光流分数分布 （下图以 Total# 6k 为例）</a:t>
            </a:r>
            <a:endParaRPr sz="1100"/>
          </a:p>
          <a:p>
            <a:pPr marL="457200" lvl="0" indent="-298450" algn="l" rtl="0">
              <a:lnSpc>
                <a:spcPct val="150000"/>
              </a:lnSpc>
              <a:spcBef>
                <a:spcPts val="0"/>
              </a:spcBef>
              <a:spcAft>
                <a:spcPts val="0"/>
              </a:spcAft>
              <a:buSzPts val="1100"/>
              <a:buAutoNum type="arabicPeriod" startAt="3"/>
            </a:pPr>
            <a:r>
              <a:rPr lang="en" sz="1100"/>
              <a:t>统计视频脚本（需针对目的数据进行适当修改）：</a:t>
            </a:r>
            <a:r>
              <a:rPr lang="en" sz="1100" u="sng">
                <a:solidFill>
                  <a:schemeClr val="hlink"/>
                </a:solidFill>
                <a:hlinkClick r:id="rId4"/>
              </a:rPr>
              <a:t>https://github.com/litwellchi/lvm_datapipe/blob/main/analyze_vids.py</a:t>
            </a:r>
            <a:endParaRPr sz="1100"/>
          </a:p>
          <a:p>
            <a:pPr marL="0" lvl="0" indent="0" algn="l" rtl="0">
              <a:lnSpc>
                <a:spcPct val="150000"/>
              </a:lnSpc>
              <a:spcBef>
                <a:spcPts val="1200"/>
              </a:spcBef>
              <a:spcAft>
                <a:spcPts val="0"/>
              </a:spcAft>
              <a:buNone/>
            </a:pPr>
            <a:endParaRPr sz="1100"/>
          </a:p>
          <a:p>
            <a:pPr marL="0" lvl="0" indent="0" algn="l" rtl="0">
              <a:lnSpc>
                <a:spcPct val="150000"/>
              </a:lnSpc>
              <a:spcBef>
                <a:spcPts val="0"/>
              </a:spcBef>
              <a:spcAft>
                <a:spcPts val="0"/>
              </a:spcAft>
              <a:buNone/>
            </a:pPr>
            <a:endParaRPr sz="1200"/>
          </a:p>
          <a:p>
            <a:pPr marL="0" lvl="0" indent="0" algn="l" rtl="0">
              <a:lnSpc>
                <a:spcPct val="150000"/>
              </a:lnSpc>
              <a:spcBef>
                <a:spcPts val="1200"/>
              </a:spcBef>
              <a:spcAft>
                <a:spcPts val="0"/>
              </a:spcAft>
              <a:buNone/>
            </a:pPr>
            <a:endParaRPr sz="1100"/>
          </a:p>
          <a:p>
            <a:pPr marL="0" lvl="0" indent="0" algn="l" rtl="0">
              <a:lnSpc>
                <a:spcPct val="150000"/>
              </a:lnSpc>
              <a:spcBef>
                <a:spcPts val="1200"/>
              </a:spcBef>
              <a:spcAft>
                <a:spcPts val="0"/>
              </a:spcAft>
              <a:buNone/>
            </a:pPr>
            <a:endParaRPr sz="1100"/>
          </a:p>
        </p:txBody>
      </p:sp>
      <p:pic>
        <p:nvPicPr>
          <p:cNvPr id="348" name="Google Shape;348;p25"/>
          <p:cNvPicPr preferRelativeResize="0"/>
          <p:nvPr/>
        </p:nvPicPr>
        <p:blipFill>
          <a:blip r:embed="rId5">
            <a:alphaModFix/>
          </a:blip>
          <a:stretch>
            <a:fillRect/>
          </a:stretch>
        </p:blipFill>
        <p:spPr>
          <a:xfrm>
            <a:off x="760726" y="2535650"/>
            <a:ext cx="3026849" cy="2292925"/>
          </a:xfrm>
          <a:prstGeom prst="rect">
            <a:avLst/>
          </a:prstGeom>
          <a:noFill/>
          <a:ln>
            <a:noFill/>
          </a:ln>
        </p:spPr>
      </p:pic>
      <p:pic>
        <p:nvPicPr>
          <p:cNvPr id="349" name="Google Shape;349;p25"/>
          <p:cNvPicPr preferRelativeResize="0"/>
          <p:nvPr/>
        </p:nvPicPr>
        <p:blipFill>
          <a:blip r:embed="rId6">
            <a:alphaModFix/>
          </a:blip>
          <a:stretch>
            <a:fillRect/>
          </a:stretch>
        </p:blipFill>
        <p:spPr>
          <a:xfrm>
            <a:off x="4658225" y="2483038"/>
            <a:ext cx="3124670" cy="239814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Google Shape;354;p26"/>
          <p:cNvSpPr txBox="1">
            <a:spLocks noGrp="1"/>
          </p:cNvSpPr>
          <p:nvPr>
            <p:ph type="title"/>
          </p:nvPr>
        </p:nvSpPr>
        <p:spPr>
          <a:xfrm>
            <a:off x="532130" y="302260"/>
            <a:ext cx="8520300" cy="308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Dataset - YouTube1.5T</a:t>
            </a:r>
            <a:endParaRPr/>
          </a:p>
        </p:txBody>
      </p:sp>
      <p:sp>
        <p:nvSpPr>
          <p:cNvPr id="355" name="Google Shape;355;p26"/>
          <p:cNvSpPr txBox="1">
            <a:spLocks noGrp="1"/>
          </p:cNvSpPr>
          <p:nvPr>
            <p:ph type="subTitle" idx="1"/>
          </p:nvPr>
        </p:nvSpPr>
        <p:spPr>
          <a:xfrm>
            <a:off x="532765" y="610235"/>
            <a:ext cx="8519100" cy="198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56" name="Google Shape;356;p26"/>
          <p:cNvPicPr preferRelativeResize="0"/>
          <p:nvPr/>
        </p:nvPicPr>
        <p:blipFill rotWithShape="1">
          <a:blip r:embed="rId3">
            <a:alphaModFix/>
          </a:blip>
          <a:srcRect b="43905"/>
          <a:stretch/>
        </p:blipFill>
        <p:spPr>
          <a:xfrm>
            <a:off x="388450" y="1249061"/>
            <a:ext cx="4119999" cy="3397791"/>
          </a:xfrm>
          <a:prstGeom prst="rect">
            <a:avLst/>
          </a:prstGeom>
          <a:noFill/>
          <a:ln>
            <a:noFill/>
          </a:ln>
        </p:spPr>
      </p:pic>
      <p:pic>
        <p:nvPicPr>
          <p:cNvPr id="357" name="Google Shape;357;p26"/>
          <p:cNvPicPr preferRelativeResize="0"/>
          <p:nvPr/>
        </p:nvPicPr>
        <p:blipFill rotWithShape="1">
          <a:blip r:embed="rId3">
            <a:alphaModFix/>
          </a:blip>
          <a:srcRect t="55265"/>
          <a:stretch/>
        </p:blipFill>
        <p:spPr>
          <a:xfrm>
            <a:off x="4720250" y="1691375"/>
            <a:ext cx="4119999" cy="27097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362" name="Google Shape;362;p27"/>
          <p:cNvSpPr txBox="1">
            <a:spLocks noGrp="1"/>
          </p:cNvSpPr>
          <p:nvPr>
            <p:ph type="title"/>
          </p:nvPr>
        </p:nvSpPr>
        <p:spPr>
          <a:xfrm>
            <a:off x="532130" y="302260"/>
            <a:ext cx="8520300" cy="308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SceneCut</a:t>
            </a:r>
            <a:endParaRPr/>
          </a:p>
        </p:txBody>
      </p:sp>
      <p:sp>
        <p:nvSpPr>
          <p:cNvPr id="363" name="Google Shape;363;p27"/>
          <p:cNvSpPr txBox="1">
            <a:spLocks noGrp="1"/>
          </p:cNvSpPr>
          <p:nvPr>
            <p:ph type="subTitle" idx="1"/>
          </p:nvPr>
        </p:nvSpPr>
        <p:spPr>
          <a:xfrm>
            <a:off x="532765" y="610235"/>
            <a:ext cx="8519100" cy="198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64" name="Google Shape;364;p27"/>
          <p:cNvPicPr preferRelativeResize="0"/>
          <p:nvPr/>
        </p:nvPicPr>
        <p:blipFill>
          <a:blip r:embed="rId3">
            <a:alphaModFix/>
          </a:blip>
          <a:stretch>
            <a:fillRect/>
          </a:stretch>
        </p:blipFill>
        <p:spPr>
          <a:xfrm>
            <a:off x="5103550" y="877910"/>
            <a:ext cx="3310426" cy="4029568"/>
          </a:xfrm>
          <a:prstGeom prst="rect">
            <a:avLst/>
          </a:prstGeom>
          <a:noFill/>
          <a:ln>
            <a:noFill/>
          </a:ln>
        </p:spPr>
      </p:pic>
      <p:sp>
        <p:nvSpPr>
          <p:cNvPr id="365" name="Google Shape;365;p27"/>
          <p:cNvSpPr txBox="1"/>
          <p:nvPr/>
        </p:nvSpPr>
        <p:spPr>
          <a:xfrm>
            <a:off x="519625" y="1089225"/>
            <a:ext cx="3353700" cy="3679800"/>
          </a:xfrm>
          <a:prstGeom prst="rect">
            <a:avLst/>
          </a:prstGeom>
          <a:noFill/>
          <a:ln>
            <a:noFill/>
          </a:ln>
        </p:spPr>
        <p:txBody>
          <a:bodyPr spcFirstLastPara="1" wrap="square" lIns="91425" tIns="91425" rIns="91425" bIns="91425" anchor="t" anchorCtr="0">
            <a:noAutofit/>
          </a:bodyPr>
          <a:lstStyle/>
          <a:p>
            <a:pPr marL="457200" lvl="0" indent="-304800" algn="l" rtl="0">
              <a:lnSpc>
                <a:spcPct val="150000"/>
              </a:lnSpc>
              <a:spcBef>
                <a:spcPts val="0"/>
              </a:spcBef>
              <a:spcAft>
                <a:spcPts val="0"/>
              </a:spcAft>
              <a:buClr>
                <a:srgbClr val="080808"/>
              </a:buClr>
              <a:buSzPts val="1200"/>
              <a:buAutoNum type="arabicPeriod"/>
            </a:pPr>
            <a:r>
              <a:rPr lang="en" sz="1200">
                <a:solidFill>
                  <a:srgbClr val="080808"/>
                </a:solidFill>
              </a:rPr>
              <a:t>PySceneDetect.content_detector</a:t>
            </a:r>
            <a:endParaRPr sz="1200">
              <a:solidFill>
                <a:srgbClr val="080808"/>
              </a:solidFill>
            </a:endParaRPr>
          </a:p>
          <a:p>
            <a:pPr marL="457200" lvl="0" indent="-304800" algn="l" rtl="0">
              <a:lnSpc>
                <a:spcPct val="150000"/>
              </a:lnSpc>
              <a:spcBef>
                <a:spcPts val="0"/>
              </a:spcBef>
              <a:spcAft>
                <a:spcPts val="0"/>
              </a:spcAft>
              <a:buClr>
                <a:srgbClr val="080808"/>
              </a:buClr>
              <a:buSzPts val="1200"/>
              <a:buAutoNum type="arabicPeriod"/>
            </a:pPr>
            <a:r>
              <a:rPr lang="en" sz="1200">
                <a:solidFill>
                  <a:srgbClr val="080808"/>
                </a:solidFill>
              </a:rPr>
              <a:t>Generate clips &amp; basic metadata</a:t>
            </a:r>
            <a:endParaRPr sz="1200">
              <a:solidFill>
                <a:srgbClr val="080808"/>
              </a:solidFill>
            </a:endParaRPr>
          </a:p>
          <a:p>
            <a:pPr marL="457200" lvl="0" indent="-304800" algn="l" rtl="0">
              <a:lnSpc>
                <a:spcPct val="150000"/>
              </a:lnSpc>
              <a:spcBef>
                <a:spcPts val="0"/>
              </a:spcBef>
              <a:spcAft>
                <a:spcPts val="0"/>
              </a:spcAft>
              <a:buClr>
                <a:srgbClr val="080808"/>
              </a:buClr>
              <a:buSzPts val="1200"/>
              <a:buAutoNum type="arabicPeriod"/>
            </a:pPr>
            <a:r>
              <a:rPr lang="en" sz="1200">
                <a:solidFill>
                  <a:srgbClr val="080808"/>
                </a:solidFill>
              </a:rPr>
              <a:t>Progress: Finished</a:t>
            </a:r>
            <a:endParaRPr sz="1200">
              <a:solidFill>
                <a:srgbClr val="080808"/>
              </a:solidFill>
            </a:endParaRPr>
          </a:p>
          <a:p>
            <a:pPr marL="457200" lvl="0" indent="-304800" algn="l" rtl="0">
              <a:lnSpc>
                <a:spcPct val="150000"/>
              </a:lnSpc>
              <a:spcBef>
                <a:spcPts val="0"/>
              </a:spcBef>
              <a:spcAft>
                <a:spcPts val="0"/>
              </a:spcAft>
              <a:buClr>
                <a:srgbClr val="080808"/>
              </a:buClr>
              <a:buSzPts val="1200"/>
              <a:buAutoNum type="arabicPeriod"/>
            </a:pPr>
            <a:r>
              <a:rPr lang="en" sz="1200">
                <a:solidFill>
                  <a:srgbClr val="080808"/>
                </a:solidFill>
              </a:rPr>
              <a:t>代码：</a:t>
            </a:r>
            <a:r>
              <a:rPr lang="en" sz="1100" u="sng">
                <a:solidFill>
                  <a:schemeClr val="accent5"/>
                </a:solidFill>
                <a:hlinkClick r:id="rId4">
                  <a:extLst>
                    <a:ext uri="{A12FA001-AC4F-418D-AE19-62706E023703}">
                      <ahyp:hlinkClr xmlns:ahyp="http://schemas.microsoft.com/office/drawing/2018/hyperlinkcolor" val="tx"/>
                    </a:ext>
                  </a:extLst>
                </a:hlinkClick>
              </a:rPr>
              <a:t>https://github.com/litwellchi/lvm_datapipe/blob/main/SceneCut.py</a:t>
            </a:r>
            <a:endParaRPr sz="1200">
              <a:solidFill>
                <a:schemeClr val="accent5"/>
              </a:solidFill>
            </a:endParaRPr>
          </a:p>
          <a:p>
            <a:pPr marL="457200" lvl="0" indent="-304800" algn="l" rtl="0">
              <a:lnSpc>
                <a:spcPct val="150000"/>
              </a:lnSpc>
              <a:spcBef>
                <a:spcPts val="0"/>
              </a:spcBef>
              <a:spcAft>
                <a:spcPts val="0"/>
              </a:spcAft>
              <a:buClr>
                <a:srgbClr val="080808"/>
              </a:buClr>
              <a:buSzPts val="1200"/>
              <a:buAutoNum type="arabicPeriod"/>
            </a:pPr>
            <a:r>
              <a:rPr lang="en" sz="1200">
                <a:solidFill>
                  <a:srgbClr val="080808"/>
                </a:solidFill>
              </a:rPr>
              <a:t>处理效率：</a:t>
            </a:r>
            <a:endParaRPr sz="1200">
              <a:solidFill>
                <a:srgbClr val="080808"/>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sp>
        <p:nvSpPr>
          <p:cNvPr id="370" name="Google Shape;370;p28"/>
          <p:cNvSpPr txBox="1"/>
          <p:nvPr/>
        </p:nvSpPr>
        <p:spPr>
          <a:xfrm>
            <a:off x="534403" y="626885"/>
            <a:ext cx="8519100" cy="198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latin typeface="Microsoft Yahei"/>
              <a:ea typeface="Microsoft Yahei"/>
              <a:cs typeface="Microsoft Yahei"/>
              <a:sym typeface="Microsoft Yahei"/>
            </a:endParaRPr>
          </a:p>
        </p:txBody>
      </p:sp>
      <p:sp>
        <p:nvSpPr>
          <p:cNvPr id="371" name="Google Shape;371;p28"/>
          <p:cNvSpPr txBox="1">
            <a:spLocks noGrp="1"/>
          </p:cNvSpPr>
          <p:nvPr>
            <p:ph type="title"/>
          </p:nvPr>
        </p:nvSpPr>
        <p:spPr>
          <a:xfrm>
            <a:off x="532130" y="302260"/>
            <a:ext cx="8520300" cy="308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Caption </a:t>
            </a:r>
            <a:endParaRPr/>
          </a:p>
        </p:txBody>
      </p:sp>
      <p:sp>
        <p:nvSpPr>
          <p:cNvPr id="372" name="Google Shape;372;p28"/>
          <p:cNvSpPr txBox="1"/>
          <p:nvPr/>
        </p:nvSpPr>
        <p:spPr>
          <a:xfrm>
            <a:off x="532125" y="1078875"/>
            <a:ext cx="7330500" cy="1477500"/>
          </a:xfrm>
          <a:prstGeom prst="rect">
            <a:avLst/>
          </a:prstGeom>
          <a:noFill/>
          <a:ln>
            <a:noFill/>
          </a:ln>
        </p:spPr>
        <p:txBody>
          <a:bodyPr spcFirstLastPara="1" wrap="square" lIns="91425" tIns="91425" rIns="91425" bIns="91425" anchor="t" anchorCtr="0">
            <a:spAutoFit/>
          </a:bodyPr>
          <a:lstStyle/>
          <a:p>
            <a:pPr marL="457200" lvl="0" indent="-304800" algn="l" rtl="0">
              <a:lnSpc>
                <a:spcPct val="150000"/>
              </a:lnSpc>
              <a:spcBef>
                <a:spcPts val="0"/>
              </a:spcBef>
              <a:spcAft>
                <a:spcPts val="0"/>
              </a:spcAft>
              <a:buClr>
                <a:srgbClr val="080808"/>
              </a:buClr>
              <a:buSzPts val="1200"/>
              <a:buAutoNum type="arabicPeriod"/>
            </a:pPr>
            <a:r>
              <a:rPr lang="en" sz="1200">
                <a:solidFill>
                  <a:srgbClr val="080808"/>
                </a:solidFill>
              </a:rPr>
              <a:t>Frame-level caption: CoCa</a:t>
            </a:r>
            <a:endParaRPr sz="1200">
              <a:solidFill>
                <a:srgbClr val="080808"/>
              </a:solidFill>
            </a:endParaRPr>
          </a:p>
          <a:p>
            <a:pPr marL="457200" lvl="0" indent="-304800" algn="l" rtl="0">
              <a:lnSpc>
                <a:spcPct val="150000"/>
              </a:lnSpc>
              <a:spcBef>
                <a:spcPts val="0"/>
              </a:spcBef>
              <a:spcAft>
                <a:spcPts val="0"/>
              </a:spcAft>
              <a:buClr>
                <a:srgbClr val="080808"/>
              </a:buClr>
              <a:buSzPts val="1200"/>
              <a:buAutoNum type="arabicPeriod"/>
            </a:pPr>
            <a:r>
              <a:rPr lang="en" sz="1200">
                <a:solidFill>
                  <a:srgbClr val="080808"/>
                </a:solidFill>
              </a:rPr>
              <a:t>Progress:  finished</a:t>
            </a:r>
            <a:endParaRPr sz="1200">
              <a:solidFill>
                <a:srgbClr val="080808"/>
              </a:solidFill>
            </a:endParaRPr>
          </a:p>
          <a:p>
            <a:pPr marL="457200" lvl="0" indent="-304800" algn="l" rtl="0">
              <a:lnSpc>
                <a:spcPct val="150000"/>
              </a:lnSpc>
              <a:spcBef>
                <a:spcPts val="0"/>
              </a:spcBef>
              <a:spcAft>
                <a:spcPts val="0"/>
              </a:spcAft>
              <a:buClr>
                <a:srgbClr val="080808"/>
              </a:buClr>
              <a:buSzPts val="1200"/>
              <a:buAutoNum type="arabicPeriod"/>
            </a:pPr>
            <a:r>
              <a:rPr lang="en" sz="1200">
                <a:solidFill>
                  <a:srgbClr val="080808"/>
                </a:solidFill>
              </a:rPr>
              <a:t>代码：</a:t>
            </a:r>
            <a:r>
              <a:rPr lang="en" sz="1100" u="sng">
                <a:solidFill>
                  <a:schemeClr val="hlink"/>
                </a:solidFill>
                <a:hlinkClick r:id="rId3"/>
              </a:rPr>
              <a:t>https://github.com/litwellchi/lvm_datapipe/blob/main/coca.py</a:t>
            </a:r>
            <a:endParaRPr sz="1200">
              <a:solidFill>
                <a:srgbClr val="080808"/>
              </a:solidFill>
            </a:endParaRPr>
          </a:p>
          <a:p>
            <a:pPr marL="914400" lvl="1" indent="-304800" algn="l" rtl="0">
              <a:lnSpc>
                <a:spcPct val="150000"/>
              </a:lnSpc>
              <a:spcBef>
                <a:spcPts val="0"/>
              </a:spcBef>
              <a:spcAft>
                <a:spcPts val="0"/>
              </a:spcAft>
              <a:buClr>
                <a:srgbClr val="080808"/>
              </a:buClr>
              <a:buSzPts val="1200"/>
              <a:buAutoNum type="alphaLcPeriod"/>
            </a:pPr>
            <a:r>
              <a:rPr lang="en" sz="1200">
                <a:solidFill>
                  <a:srgbClr val="080808"/>
                </a:solidFill>
              </a:rPr>
              <a:t>python -m torch.distributed.launch --nproc_per_node=8 lvm_datapipe/coca.py --video_path /data/shared_zipdata/video_dataset_"$arg"  --world_size 8 --batch_size 40 --num_workers 8</a:t>
            </a:r>
            <a:endParaRPr sz="1200">
              <a:solidFill>
                <a:srgbClr val="080808"/>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p29"/>
          <p:cNvSpPr txBox="1"/>
          <p:nvPr/>
        </p:nvSpPr>
        <p:spPr>
          <a:xfrm>
            <a:off x="532765" y="610235"/>
            <a:ext cx="8519100" cy="198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latin typeface="Microsoft Yahei"/>
              <a:ea typeface="Microsoft Yahei"/>
              <a:cs typeface="Microsoft Yahei"/>
              <a:sym typeface="Microsoft Yahei"/>
            </a:endParaRPr>
          </a:p>
        </p:txBody>
      </p:sp>
      <p:pic>
        <p:nvPicPr>
          <p:cNvPr id="378" name="Google Shape;378;p29" title="zvTxAShSH_U_0000001.mp4">
            <a:hlinkClick r:id="rId3"/>
          </p:cNvPr>
          <p:cNvPicPr preferRelativeResize="0"/>
          <p:nvPr/>
        </p:nvPicPr>
        <p:blipFill>
          <a:blip r:embed="rId4">
            <a:alphaModFix/>
          </a:blip>
          <a:stretch>
            <a:fillRect/>
          </a:stretch>
        </p:blipFill>
        <p:spPr>
          <a:xfrm>
            <a:off x="199675" y="441050"/>
            <a:ext cx="3926275" cy="2944700"/>
          </a:xfrm>
          <a:prstGeom prst="rect">
            <a:avLst/>
          </a:prstGeom>
          <a:noFill/>
          <a:ln>
            <a:noFill/>
          </a:ln>
        </p:spPr>
      </p:pic>
      <p:sp>
        <p:nvSpPr>
          <p:cNvPr id="379" name="Google Shape;379;p29"/>
          <p:cNvSpPr txBox="1"/>
          <p:nvPr/>
        </p:nvSpPr>
        <p:spPr>
          <a:xfrm>
            <a:off x="4293875" y="248275"/>
            <a:ext cx="4758000" cy="4756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b="1">
                <a:solidFill>
                  <a:srgbClr val="871094"/>
                </a:solidFill>
                <a:highlight>
                  <a:srgbClr val="FFFFFF"/>
                </a:highlight>
                <a:latin typeface="Courier New"/>
                <a:ea typeface="Courier New"/>
                <a:cs typeface="Courier New"/>
                <a:sym typeface="Courier New"/>
              </a:rPr>
              <a:t>"frame_caption"</a:t>
            </a:r>
            <a:r>
              <a:rPr lang="en" sz="900" b="1">
                <a:solidFill>
                  <a:srgbClr val="080808"/>
                </a:solidFill>
                <a:highlight>
                  <a:srgbClr val="FFFFFF"/>
                </a:highlight>
                <a:latin typeface="Courier New"/>
                <a:ea typeface="Courier New"/>
                <a:cs typeface="Courier New"/>
                <a:sym typeface="Courier New"/>
              </a:rPr>
              <a:t>:</a:t>
            </a:r>
            <a:r>
              <a:rPr lang="en" sz="900">
                <a:solidFill>
                  <a:srgbClr val="080808"/>
                </a:solidFill>
                <a:highlight>
                  <a:srgbClr val="FFFFFF"/>
                </a:highlight>
                <a:latin typeface="Courier New"/>
                <a:ea typeface="Courier New"/>
                <a:cs typeface="Courier New"/>
                <a:sym typeface="Courier New"/>
              </a:rPr>
              <a:t> </a:t>
            </a:r>
            <a:endParaRPr sz="900">
              <a:solidFill>
                <a:srgbClr val="080808"/>
              </a:solidFill>
              <a:highlight>
                <a:srgbClr val="FFFFFF"/>
              </a:highlight>
              <a:latin typeface="Courier New"/>
              <a:ea typeface="Courier New"/>
              <a:cs typeface="Courier New"/>
              <a:sym typeface="Courier New"/>
            </a:endParaRPr>
          </a:p>
          <a:p>
            <a:pPr marL="457200" lvl="0" indent="-285750" algn="l" rtl="0">
              <a:spcBef>
                <a:spcPts val="0"/>
              </a:spcBef>
              <a:spcAft>
                <a:spcPts val="0"/>
              </a:spcAft>
              <a:buClr>
                <a:srgbClr val="067D17"/>
              </a:buClr>
              <a:buSzPts val="900"/>
              <a:buFont typeface="Courier New"/>
              <a:buChar char="●"/>
            </a:pPr>
            <a:r>
              <a:rPr lang="en" sz="900">
                <a:solidFill>
                  <a:srgbClr val="067D17"/>
                </a:solidFill>
                <a:highlight>
                  <a:srgbClr val="FFFFFF"/>
                </a:highlight>
                <a:latin typeface="Courier New"/>
                <a:ea typeface="Courier New"/>
                <a:cs typeface="Courier New"/>
                <a:sym typeface="Courier New"/>
              </a:rPr>
              <a:t>a large waterfall surrounded by trees and a body of water . </a:t>
            </a:r>
            <a:endParaRPr sz="900">
              <a:solidFill>
                <a:srgbClr val="067D17"/>
              </a:solidFill>
              <a:highlight>
                <a:srgbClr val="FFFFFF"/>
              </a:highlight>
              <a:latin typeface="Courier New"/>
              <a:ea typeface="Courier New"/>
              <a:cs typeface="Courier New"/>
              <a:sym typeface="Courier New"/>
            </a:endParaRPr>
          </a:p>
          <a:p>
            <a:pPr marL="457200" lvl="0" indent="-285750" algn="l" rtl="0">
              <a:spcBef>
                <a:spcPts val="0"/>
              </a:spcBef>
              <a:spcAft>
                <a:spcPts val="0"/>
              </a:spcAft>
              <a:buClr>
                <a:srgbClr val="067D17"/>
              </a:buClr>
              <a:buSzPts val="900"/>
              <a:buFont typeface="Courier New"/>
              <a:buChar char="●"/>
            </a:pPr>
            <a:r>
              <a:rPr lang="en" sz="900">
                <a:solidFill>
                  <a:srgbClr val="067D17"/>
                </a:solidFill>
                <a:highlight>
                  <a:srgbClr val="FFFFFF"/>
                </a:highlight>
                <a:latin typeface="Courier New"/>
                <a:ea typeface="Courier New"/>
                <a:cs typeface="Courier New"/>
                <a:sym typeface="Courier New"/>
              </a:rPr>
              <a:t>a waterfall surrounded by green trees and bushes .  </a:t>
            </a:r>
            <a:endParaRPr sz="900">
              <a:solidFill>
                <a:srgbClr val="067D17"/>
              </a:solidFill>
              <a:highlight>
                <a:srgbClr val="FFFFFF"/>
              </a:highlight>
              <a:latin typeface="Courier New"/>
              <a:ea typeface="Courier New"/>
              <a:cs typeface="Courier New"/>
              <a:sym typeface="Courier New"/>
            </a:endParaRPr>
          </a:p>
          <a:p>
            <a:pPr marL="457200" lvl="0" indent="-285750" algn="l" rtl="0">
              <a:spcBef>
                <a:spcPts val="0"/>
              </a:spcBef>
              <a:spcAft>
                <a:spcPts val="0"/>
              </a:spcAft>
              <a:buSzPts val="900"/>
              <a:buFont typeface="Courier New"/>
              <a:buChar char="●"/>
            </a:pPr>
            <a:r>
              <a:rPr lang="en" sz="900">
                <a:solidFill>
                  <a:srgbClr val="067D17"/>
                </a:solidFill>
                <a:highlight>
                  <a:srgbClr val="FFFFFF"/>
                </a:highlight>
                <a:latin typeface="Courier New"/>
                <a:ea typeface="Courier New"/>
                <a:cs typeface="Courier New"/>
                <a:sym typeface="Courier New"/>
              </a:rPr>
              <a:t>a waterfall in the middle of a lush green forest .</a:t>
            </a:r>
            <a:endParaRPr sz="900">
              <a:solidFill>
                <a:srgbClr val="080808"/>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 sz="900" b="1">
                <a:solidFill>
                  <a:srgbClr val="871094"/>
                </a:solidFill>
                <a:highlight>
                  <a:srgbClr val="FFFFFF"/>
                </a:highlight>
                <a:latin typeface="Courier New"/>
                <a:ea typeface="Courier New"/>
                <a:cs typeface="Courier New"/>
                <a:sym typeface="Courier New"/>
              </a:rPr>
              <a:t>"video_blip"</a:t>
            </a:r>
            <a:r>
              <a:rPr lang="en" sz="900" b="1">
                <a:solidFill>
                  <a:srgbClr val="080808"/>
                </a:solidFill>
                <a:highlight>
                  <a:srgbClr val="FFFFFF"/>
                </a:highlight>
                <a:latin typeface="Courier New"/>
                <a:ea typeface="Courier New"/>
                <a:cs typeface="Courier New"/>
                <a:sym typeface="Courier New"/>
              </a:rPr>
              <a:t>:</a:t>
            </a:r>
            <a:r>
              <a:rPr lang="en" sz="900">
                <a:solidFill>
                  <a:srgbClr val="080808"/>
                </a:solidFill>
                <a:highlight>
                  <a:srgbClr val="FFFFFF"/>
                </a:highlight>
                <a:latin typeface="Courier New"/>
                <a:ea typeface="Courier New"/>
                <a:cs typeface="Courier New"/>
                <a:sym typeface="Courier New"/>
              </a:rPr>
              <a:t> </a:t>
            </a:r>
            <a:r>
              <a:rPr lang="en" sz="900">
                <a:solidFill>
                  <a:srgbClr val="067D17"/>
                </a:solidFill>
                <a:highlight>
                  <a:srgbClr val="FFFFFF"/>
                </a:highlight>
                <a:latin typeface="Courier New"/>
                <a:ea typeface="Courier New"/>
                <a:cs typeface="Courier New"/>
                <a:sym typeface="Courier New"/>
              </a:rPr>
              <a:t>"a waterfall in the jungle - waterfall </a:t>
            </a:r>
            <a:r>
              <a:rPr lang="en" sz="900">
                <a:solidFill>
                  <a:srgbClr val="FF0000"/>
                </a:solidFill>
                <a:highlight>
                  <a:srgbClr val="FFFFFF"/>
                </a:highlight>
                <a:latin typeface="Courier New"/>
                <a:ea typeface="Courier New"/>
                <a:cs typeface="Courier New"/>
                <a:sym typeface="Courier New"/>
              </a:rPr>
              <a:t>stock videos</a:t>
            </a:r>
            <a:r>
              <a:rPr lang="en" sz="900">
                <a:solidFill>
                  <a:srgbClr val="067D17"/>
                </a:solidFill>
                <a:highlight>
                  <a:srgbClr val="FFFFFF"/>
                </a:highlight>
                <a:latin typeface="Courier New"/>
                <a:ea typeface="Courier New"/>
                <a:cs typeface="Courier New"/>
                <a:sym typeface="Courier New"/>
              </a:rPr>
              <a:t> &amp; royalty-free footage"</a:t>
            </a:r>
            <a:r>
              <a:rPr lang="en" sz="900">
                <a:solidFill>
                  <a:srgbClr val="080808"/>
                </a:solidFill>
                <a:highlight>
                  <a:srgbClr val="FFFFFF"/>
                </a:highlight>
                <a:latin typeface="Courier New"/>
                <a:ea typeface="Courier New"/>
                <a:cs typeface="Courier New"/>
                <a:sym typeface="Courier New"/>
              </a:rPr>
              <a:t>,</a:t>
            </a:r>
            <a:endParaRPr sz="900">
              <a:solidFill>
                <a:srgbClr val="080808"/>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 sz="900" b="1">
                <a:solidFill>
                  <a:srgbClr val="871094"/>
                </a:solidFill>
                <a:highlight>
                  <a:srgbClr val="FFFFFF"/>
                </a:highlight>
                <a:latin typeface="Courier New"/>
                <a:ea typeface="Courier New"/>
                <a:cs typeface="Courier New"/>
                <a:sym typeface="Courier New"/>
              </a:rPr>
              <a:t>"gpt4"</a:t>
            </a:r>
            <a:r>
              <a:rPr lang="en" sz="900" b="1">
                <a:solidFill>
                  <a:srgbClr val="080808"/>
                </a:solidFill>
                <a:highlight>
                  <a:srgbClr val="FFFFFF"/>
                </a:highlight>
                <a:latin typeface="Courier New"/>
                <a:ea typeface="Courier New"/>
                <a:cs typeface="Courier New"/>
                <a:sym typeface="Courier New"/>
              </a:rPr>
              <a:t>: </a:t>
            </a:r>
            <a:br>
              <a:rPr lang="en" sz="900" b="1">
                <a:solidFill>
                  <a:srgbClr val="080808"/>
                </a:solidFill>
                <a:highlight>
                  <a:srgbClr val="FFFFFF"/>
                </a:highlight>
                <a:latin typeface="Courier New"/>
                <a:ea typeface="Courier New"/>
                <a:cs typeface="Courier New"/>
                <a:sym typeface="Courier New"/>
              </a:rPr>
            </a:br>
            <a:r>
              <a:rPr lang="en" sz="900" b="1">
                <a:solidFill>
                  <a:srgbClr val="0037A6"/>
                </a:solidFill>
                <a:highlight>
                  <a:srgbClr val="FFFFFF"/>
                </a:highlight>
                <a:latin typeface="Courier New"/>
                <a:ea typeface="Courier New"/>
                <a:cs typeface="Courier New"/>
                <a:sym typeface="Courier New"/>
              </a:rPr>
              <a:t>Content</a:t>
            </a:r>
            <a:r>
              <a:rPr lang="en" sz="900">
                <a:solidFill>
                  <a:srgbClr val="080808"/>
                </a:solidFill>
                <a:highlight>
                  <a:srgbClr val="FFFFFF"/>
                </a:highlight>
                <a:latin typeface="Courier New"/>
                <a:ea typeface="Courier New"/>
                <a:cs typeface="Courier New"/>
                <a:sym typeface="Courier New"/>
              </a:rPr>
              <a:t>	</a:t>
            </a:r>
            <a:r>
              <a:rPr lang="en" sz="900" b="1">
                <a:solidFill>
                  <a:srgbClr val="080808"/>
                </a:solidFill>
                <a:highlight>
                  <a:srgbClr val="FFFFFF"/>
                </a:highlight>
                <a:latin typeface="Courier New"/>
                <a:ea typeface="Courier New"/>
                <a:cs typeface="Courier New"/>
                <a:sym typeface="Courier New"/>
              </a:rPr>
              <a:t> </a:t>
            </a:r>
            <a:r>
              <a:rPr lang="en" sz="900">
                <a:solidFill>
                  <a:srgbClr val="067D17"/>
                </a:solidFill>
                <a:highlight>
                  <a:srgbClr val="FFFFFF"/>
                </a:highlight>
                <a:latin typeface="Courier New"/>
                <a:ea typeface="Courier New"/>
                <a:cs typeface="Courier New"/>
                <a:sym typeface="Courier New"/>
              </a:rPr>
              <a:t>"The content described in these images is a scenic view of a waterfall within a lush, green forest. The waterfall is the central feature, surrounded by dense vegetation.</a:t>
            </a:r>
            <a:br>
              <a:rPr lang="en" sz="900">
                <a:solidFill>
                  <a:srgbClr val="0037A6"/>
                </a:solidFill>
                <a:highlight>
                  <a:srgbClr val="FFFFFF"/>
                </a:highlight>
                <a:latin typeface="Courier New"/>
                <a:ea typeface="Courier New"/>
                <a:cs typeface="Courier New"/>
                <a:sym typeface="Courier New"/>
              </a:rPr>
            </a:br>
            <a:r>
              <a:rPr lang="en" sz="900" b="1">
                <a:solidFill>
                  <a:srgbClr val="0037A6"/>
                </a:solidFill>
                <a:highlight>
                  <a:srgbClr val="FFFFFF"/>
                </a:highlight>
                <a:latin typeface="Courier New"/>
                <a:ea typeface="Courier New"/>
                <a:cs typeface="Courier New"/>
                <a:sym typeface="Courier New"/>
              </a:rPr>
              <a:t>Category</a:t>
            </a:r>
            <a:r>
              <a:rPr lang="en" sz="900">
                <a:solidFill>
                  <a:srgbClr val="0037A6"/>
                </a:solidFill>
                <a:highlight>
                  <a:srgbClr val="FFFFFF"/>
                </a:highlight>
                <a:latin typeface="Courier New"/>
                <a:ea typeface="Courier New"/>
                <a:cs typeface="Courier New"/>
                <a:sym typeface="Courier New"/>
              </a:rPr>
              <a:t>	</a:t>
            </a:r>
            <a:r>
              <a:rPr lang="en" sz="900">
                <a:solidFill>
                  <a:srgbClr val="067D17"/>
                </a:solidFill>
                <a:highlight>
                  <a:srgbClr val="FFFFFF"/>
                </a:highlight>
                <a:latin typeface="Courier New"/>
                <a:ea typeface="Courier New"/>
                <a:cs typeface="Courier New"/>
                <a:sym typeface="Courier New"/>
              </a:rPr>
              <a:t>The category of the content in the images is nature and landscape photography.</a:t>
            </a:r>
            <a:br>
              <a:rPr lang="en" sz="900">
                <a:solidFill>
                  <a:srgbClr val="0037A6"/>
                </a:solidFill>
                <a:highlight>
                  <a:srgbClr val="FFFFFF"/>
                </a:highlight>
                <a:latin typeface="Courier New"/>
                <a:ea typeface="Courier New"/>
                <a:cs typeface="Courier New"/>
                <a:sym typeface="Courier New"/>
              </a:rPr>
            </a:br>
            <a:r>
              <a:rPr lang="en" sz="900" b="1">
                <a:solidFill>
                  <a:srgbClr val="0037A6"/>
                </a:solidFill>
                <a:highlight>
                  <a:schemeClr val="lt1"/>
                </a:highlight>
                <a:latin typeface="Courier New"/>
                <a:ea typeface="Courier New"/>
                <a:cs typeface="Courier New"/>
                <a:sym typeface="Courier New"/>
              </a:rPr>
              <a:t>Action	</a:t>
            </a:r>
            <a:r>
              <a:rPr lang="en" sz="900">
                <a:solidFill>
                  <a:srgbClr val="0037A6"/>
                </a:solidFill>
                <a:highlight>
                  <a:schemeClr val="lt1"/>
                </a:highlight>
                <a:latin typeface="Courier New"/>
                <a:ea typeface="Courier New"/>
                <a:cs typeface="Courier New"/>
                <a:sym typeface="Courier New"/>
              </a:rPr>
              <a:t>	</a:t>
            </a:r>
            <a:r>
              <a:rPr lang="en" sz="900">
                <a:solidFill>
                  <a:srgbClr val="067D17"/>
                </a:solidFill>
                <a:highlight>
                  <a:srgbClr val="FFFFFF"/>
                </a:highlight>
                <a:latin typeface="Courier New"/>
                <a:ea typeface="Courier New"/>
                <a:cs typeface="Courier New"/>
                <a:sym typeface="Courier New"/>
              </a:rPr>
              <a:t>There is no human action such as running, dancing, or playing guitar depicted in the images. The only action is the natural movement of the water falling, which is not human-generated and therefore not categorizable by such activities.</a:t>
            </a:r>
            <a:br>
              <a:rPr lang="en" sz="900">
                <a:solidFill>
                  <a:srgbClr val="0037A6"/>
                </a:solidFill>
                <a:highlight>
                  <a:srgbClr val="FFFFFF"/>
                </a:highlight>
                <a:latin typeface="Courier New"/>
                <a:ea typeface="Courier New"/>
                <a:cs typeface="Courier New"/>
                <a:sym typeface="Courier New"/>
              </a:rPr>
            </a:br>
            <a:r>
              <a:rPr lang="en" sz="900" b="1">
                <a:solidFill>
                  <a:srgbClr val="0037A6"/>
                </a:solidFill>
                <a:highlight>
                  <a:schemeClr val="lt1"/>
                </a:highlight>
                <a:latin typeface="Courier New"/>
                <a:ea typeface="Courier New"/>
                <a:cs typeface="Courier New"/>
                <a:sym typeface="Courier New"/>
              </a:rPr>
              <a:t>Speed		</a:t>
            </a:r>
            <a:r>
              <a:rPr lang="en" sz="900">
                <a:solidFill>
                  <a:srgbClr val="067D17"/>
                </a:solidFill>
                <a:highlight>
                  <a:srgbClr val="FFFFFF"/>
                </a:highlight>
                <a:latin typeface="Courier New"/>
                <a:ea typeface="Courier New"/>
                <a:cs typeface="Courier New"/>
                <a:sym typeface="Courier New"/>
              </a:rPr>
              <a:t>Although the images are static and do not show motion, if we were to imagine the scene in real-time, the action speed of the water falling could be described as fast due to the force of gravity on the water as it descends.</a:t>
            </a:r>
            <a:br>
              <a:rPr lang="en" sz="900">
                <a:solidFill>
                  <a:srgbClr val="0037A6"/>
                </a:solidFill>
                <a:highlight>
                  <a:srgbClr val="FFFFFF"/>
                </a:highlight>
                <a:latin typeface="Courier New"/>
                <a:ea typeface="Courier New"/>
                <a:cs typeface="Courier New"/>
                <a:sym typeface="Courier New"/>
              </a:rPr>
            </a:br>
            <a:r>
              <a:rPr lang="en" sz="900" b="1">
                <a:solidFill>
                  <a:srgbClr val="0037A6"/>
                </a:solidFill>
                <a:highlight>
                  <a:schemeClr val="lt1"/>
                </a:highlight>
                <a:latin typeface="Courier New"/>
                <a:ea typeface="Courier New"/>
                <a:cs typeface="Courier New"/>
                <a:sym typeface="Courier New"/>
              </a:rPr>
              <a:t>Description		</a:t>
            </a:r>
            <a:r>
              <a:rPr lang="en" sz="900">
                <a:solidFill>
                  <a:srgbClr val="067D17"/>
                </a:solidFill>
                <a:highlight>
                  <a:srgbClr val="FFFFFF"/>
                </a:highlight>
                <a:latin typeface="Courier New"/>
                <a:ea typeface="Courier New"/>
                <a:cs typeface="Courier New"/>
                <a:sym typeface="Courier New"/>
              </a:rPr>
              <a:t>The images show a natural landscape focusing on a waterfall. The falls emerge from the top of a cliff or rock formation, hidden by the dense foliage of the forest, and cascade down into a vibrant turquoise pool below. The water's flow creates a misty atmosphere around the area where the water impacts the pool. </a:t>
            </a:r>
            <a:br>
              <a:rPr lang="en" sz="900">
                <a:solidFill>
                  <a:srgbClr val="067D17"/>
                </a:solidFill>
                <a:highlight>
                  <a:srgbClr val="FFFFFF"/>
                </a:highlight>
                <a:latin typeface="Courier New"/>
                <a:ea typeface="Courier New"/>
                <a:cs typeface="Courier New"/>
                <a:sym typeface="Courier New"/>
              </a:rPr>
            </a:br>
            <a:r>
              <a:rPr lang="en" sz="900">
                <a:solidFill>
                  <a:srgbClr val="067D17"/>
                </a:solidFill>
                <a:highlight>
                  <a:srgbClr val="FFFFFF"/>
                </a:highlight>
                <a:latin typeface="Courier New"/>
                <a:ea typeface="Courier New"/>
                <a:cs typeface="Courier New"/>
                <a:sym typeface="Courier New"/>
              </a:rPr>
              <a:t>The forest is rich with various shades of green, indicating a healthy, possibly tropical environment. The overall scene is tranquil and pristine, with the water acting as a dynamic element within the stillness of the forest. The images may have been taken during the day under natural light, which softly illuminates the scene and enhances the lush colors of the environment.</a:t>
            </a:r>
            <a:endParaRPr sz="900">
              <a:solidFill>
                <a:srgbClr val="067D17"/>
              </a:solidFill>
              <a:highlight>
                <a:srgbClr val="FFFFFF"/>
              </a:highlight>
              <a:latin typeface="Courier New"/>
              <a:ea typeface="Courier New"/>
              <a:cs typeface="Courier New"/>
              <a:sym typeface="Courier New"/>
            </a:endParaRPr>
          </a:p>
        </p:txBody>
      </p:sp>
      <p:sp>
        <p:nvSpPr>
          <p:cNvPr id="380" name="Google Shape;380;p29"/>
          <p:cNvSpPr txBox="1"/>
          <p:nvPr/>
        </p:nvSpPr>
        <p:spPr>
          <a:xfrm>
            <a:off x="88850" y="3467750"/>
            <a:ext cx="4274700" cy="153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b="1">
                <a:solidFill>
                  <a:schemeClr val="dk2"/>
                </a:solidFill>
              </a:rPr>
              <a:t>5 prompts for GPT4:</a:t>
            </a:r>
            <a:br>
              <a:rPr lang="en" sz="1100">
                <a:solidFill>
                  <a:schemeClr val="dk2"/>
                </a:solidFill>
              </a:rPr>
            </a:br>
            <a:r>
              <a:rPr lang="en" sz="1100">
                <a:solidFill>
                  <a:schemeClr val="dk2"/>
                </a:solidFill>
              </a:rPr>
              <a:t>1. What is the </a:t>
            </a:r>
            <a:r>
              <a:rPr lang="en" sz="1100" b="1">
                <a:solidFill>
                  <a:schemeClr val="dk2"/>
                </a:solidFill>
              </a:rPr>
              <a:t>content </a:t>
            </a:r>
            <a:r>
              <a:rPr lang="en" sz="1100">
                <a:solidFill>
                  <a:schemeClr val="dk2"/>
                </a:solidFill>
              </a:rPr>
              <a:t>described in these images? </a:t>
            </a:r>
            <a:endParaRPr sz="1100">
              <a:solidFill>
                <a:schemeClr val="dk2"/>
              </a:solidFill>
            </a:endParaRPr>
          </a:p>
          <a:p>
            <a:pPr marL="0" lvl="0" indent="0" algn="l" rtl="0">
              <a:spcBef>
                <a:spcPts val="0"/>
              </a:spcBef>
              <a:spcAft>
                <a:spcPts val="0"/>
              </a:spcAft>
              <a:buNone/>
            </a:pPr>
            <a:r>
              <a:rPr lang="en" sz="1100">
                <a:solidFill>
                  <a:schemeClr val="dk2"/>
                </a:solidFill>
              </a:rPr>
              <a:t>2. Please tell me the category of the content in the images. </a:t>
            </a:r>
            <a:endParaRPr sz="1100">
              <a:solidFill>
                <a:schemeClr val="dk2"/>
              </a:solidFill>
            </a:endParaRPr>
          </a:p>
          <a:p>
            <a:pPr marL="0" lvl="0" indent="0" algn="l" rtl="0">
              <a:spcBef>
                <a:spcPts val="0"/>
              </a:spcBef>
              <a:spcAft>
                <a:spcPts val="0"/>
              </a:spcAft>
              <a:buNone/>
            </a:pPr>
            <a:r>
              <a:rPr lang="en" sz="1100">
                <a:solidFill>
                  <a:schemeClr val="dk2"/>
                </a:solidFill>
              </a:rPr>
              <a:t>3. Please tell me the action of the images such as run, dance, play guitar. </a:t>
            </a:r>
            <a:endParaRPr sz="1100">
              <a:solidFill>
                <a:schemeClr val="dk2"/>
              </a:solidFill>
            </a:endParaRPr>
          </a:p>
          <a:p>
            <a:pPr marL="0" lvl="0" indent="0" algn="l" rtl="0">
              <a:spcBef>
                <a:spcPts val="0"/>
              </a:spcBef>
              <a:spcAft>
                <a:spcPts val="0"/>
              </a:spcAft>
              <a:buNone/>
            </a:pPr>
            <a:r>
              <a:rPr lang="en" sz="1100">
                <a:solidFill>
                  <a:schemeClr val="dk2"/>
                </a:solidFill>
              </a:rPr>
              <a:t>4. Please describe the  action speed of the images with very </a:t>
            </a:r>
            <a:br>
              <a:rPr lang="en" sz="1100">
                <a:solidFill>
                  <a:schemeClr val="dk2"/>
                </a:solidFill>
              </a:rPr>
            </a:br>
            <a:r>
              <a:rPr lang="en" sz="1100">
                <a:solidFill>
                  <a:schemeClr val="dk2"/>
                </a:solidFill>
              </a:rPr>
              <a:t>slow,slow,medium,fast and very fast. </a:t>
            </a:r>
            <a:endParaRPr sz="1100">
              <a:solidFill>
                <a:schemeClr val="dk2"/>
              </a:solidFill>
            </a:endParaRPr>
          </a:p>
          <a:p>
            <a:pPr marL="0" lvl="0" indent="0" algn="l" rtl="0">
              <a:spcBef>
                <a:spcPts val="0"/>
              </a:spcBef>
              <a:spcAft>
                <a:spcPts val="0"/>
              </a:spcAft>
              <a:buNone/>
            </a:pPr>
            <a:r>
              <a:rPr lang="en" sz="1100">
                <a:solidFill>
                  <a:schemeClr val="dk2"/>
                </a:solidFill>
              </a:rPr>
              <a:t>5. Please give me a detailed description about the images.</a:t>
            </a:r>
            <a:endParaRPr sz="1100">
              <a:solidFill>
                <a:schemeClr val="dk2"/>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78"/>
                                        </p:tgtEl>
                                        <p:attrNameLst>
                                          <p:attrName>style.visibility</p:attrName>
                                        </p:attrNameLst>
                                      </p:cBhvr>
                                      <p:to>
                                        <p:strVal val="visible"/>
                                      </p:to>
                                    </p:set>
                                    <p:animEffect transition="in" filter="fade">
                                      <p:cBhvr>
                                        <p:cTn id="7" dur="1000"/>
                                        <p:tgtEl>
                                          <p:spTgt spid="3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Google Shape;385;p30"/>
          <p:cNvSpPr txBox="1"/>
          <p:nvPr/>
        </p:nvSpPr>
        <p:spPr>
          <a:xfrm>
            <a:off x="534403" y="626885"/>
            <a:ext cx="8519100" cy="198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latin typeface="Microsoft Yahei"/>
              <a:ea typeface="Microsoft Yahei"/>
              <a:cs typeface="Microsoft Yahei"/>
              <a:sym typeface="Microsoft Yahei"/>
            </a:endParaRPr>
          </a:p>
        </p:txBody>
      </p:sp>
      <p:pic>
        <p:nvPicPr>
          <p:cNvPr id="386" name="Google Shape;386;p30" title="zvTxAShSH_U_0000002.mp4">
            <a:hlinkClick r:id="rId3"/>
          </p:cNvPr>
          <p:cNvPicPr preferRelativeResize="0"/>
          <p:nvPr/>
        </p:nvPicPr>
        <p:blipFill>
          <a:blip r:embed="rId4">
            <a:alphaModFix/>
          </a:blip>
          <a:stretch>
            <a:fillRect/>
          </a:stretch>
        </p:blipFill>
        <p:spPr>
          <a:xfrm>
            <a:off x="218488" y="693150"/>
            <a:ext cx="3835250" cy="2876451"/>
          </a:xfrm>
          <a:prstGeom prst="rect">
            <a:avLst/>
          </a:prstGeom>
          <a:noFill/>
          <a:ln>
            <a:noFill/>
          </a:ln>
        </p:spPr>
      </p:pic>
      <p:sp>
        <p:nvSpPr>
          <p:cNvPr id="387" name="Google Shape;387;p30"/>
          <p:cNvSpPr txBox="1"/>
          <p:nvPr/>
        </p:nvSpPr>
        <p:spPr>
          <a:xfrm>
            <a:off x="4197388" y="16650"/>
            <a:ext cx="4650000" cy="4894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b="1">
                <a:solidFill>
                  <a:srgbClr val="871094"/>
                </a:solidFill>
                <a:highlight>
                  <a:srgbClr val="FFFFFF"/>
                </a:highlight>
                <a:latin typeface="Courier New"/>
                <a:ea typeface="Courier New"/>
                <a:cs typeface="Courier New"/>
                <a:sym typeface="Courier New"/>
              </a:rPr>
              <a:t>"frame_caption"</a:t>
            </a:r>
            <a:r>
              <a:rPr lang="en" sz="900" b="1">
                <a:solidFill>
                  <a:srgbClr val="080808"/>
                </a:solidFill>
                <a:highlight>
                  <a:srgbClr val="FFFFFF"/>
                </a:highlight>
                <a:latin typeface="Courier New"/>
                <a:ea typeface="Courier New"/>
                <a:cs typeface="Courier New"/>
                <a:sym typeface="Courier New"/>
              </a:rPr>
              <a:t>:</a:t>
            </a:r>
            <a:r>
              <a:rPr lang="en" sz="900">
                <a:solidFill>
                  <a:srgbClr val="080808"/>
                </a:solidFill>
                <a:highlight>
                  <a:srgbClr val="FFFFFF"/>
                </a:highlight>
                <a:latin typeface="Courier New"/>
                <a:ea typeface="Courier New"/>
                <a:cs typeface="Courier New"/>
                <a:sym typeface="Courier New"/>
              </a:rPr>
              <a:t> </a:t>
            </a:r>
            <a:endParaRPr sz="900">
              <a:solidFill>
                <a:srgbClr val="067D17"/>
              </a:solidFill>
              <a:highlight>
                <a:srgbClr val="FFFFFF"/>
              </a:highlight>
              <a:latin typeface="Courier New"/>
              <a:ea typeface="Courier New"/>
              <a:cs typeface="Courier New"/>
              <a:sym typeface="Courier New"/>
            </a:endParaRPr>
          </a:p>
          <a:p>
            <a:pPr marL="457200" lvl="0" indent="-285750" algn="l" rtl="0">
              <a:spcBef>
                <a:spcPts val="0"/>
              </a:spcBef>
              <a:spcAft>
                <a:spcPts val="0"/>
              </a:spcAft>
              <a:buClr>
                <a:srgbClr val="067D17"/>
              </a:buClr>
              <a:buSzPts val="900"/>
              <a:buFont typeface="Courier New"/>
              <a:buChar char="●"/>
            </a:pPr>
            <a:r>
              <a:rPr lang="en" sz="900">
                <a:solidFill>
                  <a:srgbClr val="067D17"/>
                </a:solidFill>
                <a:highlight>
                  <a:srgbClr val="FFFFFF"/>
                </a:highlight>
                <a:latin typeface="Courier New"/>
                <a:ea typeface="Courier New"/>
                <a:cs typeface="Courier New"/>
                <a:sym typeface="Courier New"/>
              </a:rPr>
              <a:t>a man and a woman running through the woods .  </a:t>
            </a:r>
            <a:endParaRPr sz="900">
              <a:solidFill>
                <a:srgbClr val="067D17"/>
              </a:solidFill>
              <a:highlight>
                <a:srgbClr val="FFFFFF"/>
              </a:highlight>
              <a:latin typeface="Courier New"/>
              <a:ea typeface="Courier New"/>
              <a:cs typeface="Courier New"/>
              <a:sym typeface="Courier New"/>
            </a:endParaRPr>
          </a:p>
          <a:p>
            <a:pPr marL="457200" lvl="0" indent="-285750" algn="l" rtl="0">
              <a:spcBef>
                <a:spcPts val="0"/>
              </a:spcBef>
              <a:spcAft>
                <a:spcPts val="0"/>
              </a:spcAft>
              <a:buClr>
                <a:srgbClr val="067D17"/>
              </a:buClr>
              <a:buSzPts val="900"/>
              <a:buFont typeface="Courier New"/>
              <a:buChar char="●"/>
            </a:pPr>
            <a:r>
              <a:rPr lang="en" sz="900">
                <a:solidFill>
                  <a:srgbClr val="067D17"/>
                </a:solidFill>
                <a:highlight>
                  <a:srgbClr val="FFFFFF"/>
                </a:highlight>
                <a:latin typeface="Courier New"/>
                <a:ea typeface="Courier New"/>
                <a:cs typeface="Courier New"/>
                <a:sym typeface="Courier New"/>
              </a:rPr>
              <a:t>a man and a woman running through the woods .  </a:t>
            </a:r>
            <a:endParaRPr sz="900">
              <a:solidFill>
                <a:srgbClr val="067D17"/>
              </a:solidFill>
              <a:highlight>
                <a:srgbClr val="FFFFFF"/>
              </a:highlight>
              <a:latin typeface="Courier New"/>
              <a:ea typeface="Courier New"/>
              <a:cs typeface="Courier New"/>
              <a:sym typeface="Courier New"/>
            </a:endParaRPr>
          </a:p>
          <a:p>
            <a:pPr marL="457200" lvl="0" indent="-285750" algn="l" rtl="0">
              <a:spcBef>
                <a:spcPts val="0"/>
              </a:spcBef>
              <a:spcAft>
                <a:spcPts val="0"/>
              </a:spcAft>
              <a:buClr>
                <a:srgbClr val="067D17"/>
              </a:buClr>
              <a:buSzPts val="900"/>
              <a:buFont typeface="Courier New"/>
              <a:buChar char="●"/>
            </a:pPr>
            <a:r>
              <a:rPr lang="en" sz="900">
                <a:solidFill>
                  <a:srgbClr val="067D17"/>
                </a:solidFill>
                <a:highlight>
                  <a:srgbClr val="FFFFFF"/>
                </a:highlight>
                <a:latin typeface="Courier New"/>
                <a:ea typeface="Courier New"/>
                <a:cs typeface="Courier New"/>
                <a:sym typeface="Courier New"/>
              </a:rPr>
              <a:t>a man and a woman are running through the woods .</a:t>
            </a:r>
            <a:endParaRPr sz="900">
              <a:solidFill>
                <a:srgbClr val="080808"/>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 sz="900" b="1">
                <a:solidFill>
                  <a:srgbClr val="871094"/>
                </a:solidFill>
                <a:highlight>
                  <a:srgbClr val="FFFFFF"/>
                </a:highlight>
                <a:latin typeface="Courier New"/>
                <a:ea typeface="Courier New"/>
                <a:cs typeface="Courier New"/>
                <a:sym typeface="Courier New"/>
              </a:rPr>
              <a:t>"video_blip"</a:t>
            </a:r>
            <a:r>
              <a:rPr lang="en" sz="900" b="1">
                <a:solidFill>
                  <a:srgbClr val="080808"/>
                </a:solidFill>
                <a:highlight>
                  <a:srgbClr val="FFFFFF"/>
                </a:highlight>
                <a:latin typeface="Courier New"/>
                <a:ea typeface="Courier New"/>
                <a:cs typeface="Courier New"/>
                <a:sym typeface="Courier New"/>
              </a:rPr>
              <a:t>:</a:t>
            </a:r>
            <a:r>
              <a:rPr lang="en" sz="900">
                <a:solidFill>
                  <a:srgbClr val="080808"/>
                </a:solidFill>
                <a:highlight>
                  <a:srgbClr val="FFFFFF"/>
                </a:highlight>
                <a:latin typeface="Courier New"/>
                <a:ea typeface="Courier New"/>
                <a:cs typeface="Courier New"/>
                <a:sym typeface="Courier New"/>
              </a:rPr>
              <a:t> </a:t>
            </a:r>
            <a:r>
              <a:rPr lang="en" sz="900">
                <a:solidFill>
                  <a:srgbClr val="067D17"/>
                </a:solidFill>
                <a:highlight>
                  <a:srgbClr val="FFFFFF"/>
                </a:highlight>
                <a:latin typeface="Courier New"/>
                <a:ea typeface="Courier New"/>
                <a:cs typeface="Courier New"/>
                <a:sym typeface="Courier New"/>
              </a:rPr>
              <a:t>"two people running on rocks in the jungle near a waterfall"</a:t>
            </a:r>
            <a:r>
              <a:rPr lang="en" sz="900">
                <a:solidFill>
                  <a:srgbClr val="080808"/>
                </a:solidFill>
                <a:highlight>
                  <a:srgbClr val="FFFFFF"/>
                </a:highlight>
                <a:latin typeface="Courier New"/>
                <a:ea typeface="Courier New"/>
                <a:cs typeface="Courier New"/>
                <a:sym typeface="Courier New"/>
              </a:rPr>
              <a:t>,</a:t>
            </a:r>
            <a:endParaRPr sz="900">
              <a:solidFill>
                <a:srgbClr val="080808"/>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 sz="900" b="1">
                <a:solidFill>
                  <a:srgbClr val="871094"/>
                </a:solidFill>
                <a:highlight>
                  <a:srgbClr val="FFFFFF"/>
                </a:highlight>
                <a:latin typeface="Courier New"/>
                <a:ea typeface="Courier New"/>
                <a:cs typeface="Courier New"/>
                <a:sym typeface="Courier New"/>
              </a:rPr>
              <a:t>"gpt4"</a:t>
            </a:r>
            <a:r>
              <a:rPr lang="en" sz="900" b="1">
                <a:solidFill>
                  <a:srgbClr val="080808"/>
                </a:solidFill>
                <a:highlight>
                  <a:srgbClr val="FFFFFF"/>
                </a:highlight>
                <a:latin typeface="Courier New"/>
                <a:ea typeface="Courier New"/>
                <a:cs typeface="Courier New"/>
                <a:sym typeface="Courier New"/>
              </a:rPr>
              <a:t>:</a:t>
            </a:r>
            <a:r>
              <a:rPr lang="en" sz="900">
                <a:solidFill>
                  <a:srgbClr val="080808"/>
                </a:solidFill>
                <a:highlight>
                  <a:srgbClr val="FFFFFF"/>
                </a:highlight>
                <a:latin typeface="Courier New"/>
                <a:ea typeface="Courier New"/>
                <a:cs typeface="Courier New"/>
                <a:sym typeface="Courier New"/>
              </a:rPr>
              <a:t> </a:t>
            </a:r>
            <a:endParaRPr sz="900">
              <a:solidFill>
                <a:srgbClr val="080808"/>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 sz="900" b="1">
                <a:solidFill>
                  <a:srgbClr val="0037A6"/>
                </a:solidFill>
                <a:highlight>
                  <a:schemeClr val="lt1"/>
                </a:highlight>
                <a:latin typeface="Courier New"/>
                <a:ea typeface="Courier New"/>
                <a:cs typeface="Courier New"/>
                <a:sym typeface="Courier New"/>
              </a:rPr>
              <a:t>Content</a:t>
            </a:r>
            <a:r>
              <a:rPr lang="en" sz="900">
                <a:solidFill>
                  <a:srgbClr val="080808"/>
                </a:solidFill>
                <a:highlight>
                  <a:schemeClr val="lt1"/>
                </a:highlight>
                <a:latin typeface="Courier New"/>
                <a:ea typeface="Courier New"/>
                <a:cs typeface="Courier New"/>
                <a:sym typeface="Courier New"/>
              </a:rPr>
              <a:t>	</a:t>
            </a:r>
            <a:r>
              <a:rPr lang="en" sz="900" b="1">
                <a:solidFill>
                  <a:srgbClr val="080808"/>
                </a:solidFill>
                <a:highlight>
                  <a:schemeClr val="lt1"/>
                </a:highlight>
                <a:latin typeface="Courier New"/>
                <a:ea typeface="Courier New"/>
                <a:cs typeface="Courier New"/>
                <a:sym typeface="Courier New"/>
              </a:rPr>
              <a:t> </a:t>
            </a:r>
            <a:r>
              <a:rPr lang="en" sz="900">
                <a:solidFill>
                  <a:srgbClr val="067D17"/>
                </a:solidFill>
                <a:highlight>
                  <a:srgbClr val="FFFFFF"/>
                </a:highlight>
                <a:latin typeface="Courier New"/>
                <a:ea typeface="Courier New"/>
                <a:cs typeface="Courier New"/>
                <a:sym typeface="Courier New"/>
              </a:rPr>
              <a:t>"The content in the provided images depicts two individuals hiking through a dense, lush forest. One person appears to be slightly ahead and is stepping down from a rocky ledge, while the other is in the process of jumping down from the same ledge.</a:t>
            </a:r>
            <a:endParaRPr sz="900">
              <a:solidFill>
                <a:srgbClr val="0037A6"/>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 sz="900" b="1">
                <a:solidFill>
                  <a:srgbClr val="0037A6"/>
                </a:solidFill>
                <a:highlight>
                  <a:schemeClr val="lt1"/>
                </a:highlight>
                <a:latin typeface="Courier New"/>
                <a:ea typeface="Courier New"/>
                <a:cs typeface="Courier New"/>
                <a:sym typeface="Courier New"/>
              </a:rPr>
              <a:t>Category</a:t>
            </a:r>
            <a:r>
              <a:rPr lang="en" sz="900">
                <a:solidFill>
                  <a:srgbClr val="0037A6"/>
                </a:solidFill>
                <a:highlight>
                  <a:schemeClr val="lt1"/>
                </a:highlight>
                <a:latin typeface="Courier New"/>
                <a:ea typeface="Courier New"/>
                <a:cs typeface="Courier New"/>
                <a:sym typeface="Courier New"/>
              </a:rPr>
              <a:t>	</a:t>
            </a:r>
            <a:r>
              <a:rPr lang="en" sz="900">
                <a:solidFill>
                  <a:srgbClr val="067D17"/>
                </a:solidFill>
                <a:highlight>
                  <a:srgbClr val="FFFFFF"/>
                </a:highlight>
                <a:latin typeface="Courier New"/>
                <a:ea typeface="Courier New"/>
                <a:cs typeface="Courier New"/>
                <a:sym typeface="Courier New"/>
              </a:rPr>
              <a:t>The category of this content can be described as outdoor activity, nature, adventure, or travel.</a:t>
            </a:r>
            <a:endParaRPr sz="900">
              <a:solidFill>
                <a:srgbClr val="0037A6"/>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 sz="900" b="1">
                <a:solidFill>
                  <a:srgbClr val="0037A6"/>
                </a:solidFill>
                <a:highlight>
                  <a:schemeClr val="lt1"/>
                </a:highlight>
                <a:latin typeface="Courier New"/>
                <a:ea typeface="Courier New"/>
                <a:cs typeface="Courier New"/>
                <a:sym typeface="Courier New"/>
              </a:rPr>
              <a:t>Action	</a:t>
            </a:r>
            <a:r>
              <a:rPr lang="en" sz="900">
                <a:solidFill>
                  <a:srgbClr val="0037A6"/>
                </a:solidFill>
                <a:highlight>
                  <a:schemeClr val="lt1"/>
                </a:highlight>
                <a:latin typeface="Courier New"/>
                <a:ea typeface="Courier New"/>
                <a:cs typeface="Courier New"/>
                <a:sym typeface="Courier New"/>
              </a:rPr>
              <a:t>	</a:t>
            </a:r>
            <a:r>
              <a:rPr lang="en" sz="900">
                <a:solidFill>
                  <a:srgbClr val="067D17"/>
                </a:solidFill>
                <a:highlight>
                  <a:srgbClr val="FFFFFF"/>
                </a:highlight>
                <a:latin typeface="Courier New"/>
                <a:ea typeface="Courier New"/>
                <a:cs typeface="Courier New"/>
                <a:sym typeface="Courier New"/>
              </a:rPr>
              <a:t>The action observed in the images is hiking or trekking, with one individual jumping off a ledge. </a:t>
            </a:r>
            <a:endParaRPr sz="900">
              <a:solidFill>
                <a:srgbClr val="067D17"/>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 sz="900" b="1">
                <a:solidFill>
                  <a:srgbClr val="0037A6"/>
                </a:solidFill>
                <a:highlight>
                  <a:schemeClr val="lt1"/>
                </a:highlight>
                <a:latin typeface="Courier New"/>
                <a:ea typeface="Courier New"/>
                <a:cs typeface="Courier New"/>
                <a:sym typeface="Courier New"/>
              </a:rPr>
              <a:t>Speed		</a:t>
            </a:r>
            <a:r>
              <a:rPr lang="en" sz="900">
                <a:solidFill>
                  <a:srgbClr val="067D17"/>
                </a:solidFill>
                <a:highlight>
                  <a:srgbClr val="FFFFFF"/>
                </a:highlight>
                <a:latin typeface="Courier New"/>
                <a:ea typeface="Courier New"/>
                <a:cs typeface="Courier New"/>
                <a:sym typeface="Courier New"/>
              </a:rPr>
              <a:t>The speed of this action would be considered medium, as the individuals are moving with a purposeful pace but not running or moving very fast.</a:t>
            </a:r>
            <a:endParaRPr sz="900">
              <a:solidFill>
                <a:srgbClr val="0037A6"/>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 sz="900" b="1">
                <a:solidFill>
                  <a:srgbClr val="0037A6"/>
                </a:solidFill>
                <a:highlight>
                  <a:schemeClr val="lt1"/>
                </a:highlight>
                <a:latin typeface="Courier New"/>
                <a:ea typeface="Courier New"/>
                <a:cs typeface="Courier New"/>
                <a:sym typeface="Courier New"/>
              </a:rPr>
              <a:t>Description		</a:t>
            </a:r>
            <a:r>
              <a:rPr lang="en" sz="900">
                <a:solidFill>
                  <a:srgbClr val="067D17"/>
                </a:solidFill>
                <a:highlight>
                  <a:srgbClr val="FFFFFF"/>
                </a:highlight>
                <a:latin typeface="Courier New"/>
                <a:ea typeface="Courier New"/>
                <a:cs typeface="Courier New"/>
                <a:sym typeface="Courier New"/>
              </a:rPr>
              <a:t>For a detailed description: The images show a man and a woman amidst a verdant forest setting, likely on a hiking trail. The forest is densely packed with various species of trees and underbrush, indicating a healthy, thriving ecosystem possibly in a tropical or subtropical region. The sunlight filters through the canopy, casting dappled light on the trail. The woman, dressed in a red tank top and shorts, carefully navigates down the rocky terrain, her expression focused and attentive to her footing. The man, wearing a light-colored shirt and cargo pants, is captured in mid-motion as he energetically jumps down from the rocks, indicating an action-packed moment in their hike. Their active engagement with the challenging terrain </a:t>
            </a:r>
            <a:r>
              <a:rPr lang="en" sz="900" u="sng">
                <a:solidFill>
                  <a:srgbClr val="067D17"/>
                </a:solidFill>
                <a:highlight>
                  <a:srgbClr val="FFFFFF"/>
                </a:highlight>
                <a:latin typeface="Courier New"/>
                <a:ea typeface="Courier New"/>
                <a:cs typeface="Courier New"/>
                <a:sym typeface="Courier New"/>
              </a:rPr>
              <a:t>suggests they are experienced hikers enjoying the natural surroundings.</a:t>
            </a:r>
            <a:r>
              <a:rPr lang="en" sz="900">
                <a:solidFill>
                  <a:srgbClr val="067D17"/>
                </a:solidFill>
                <a:highlight>
                  <a:srgbClr val="FFFFFF"/>
                </a:highlight>
                <a:latin typeface="Courier New"/>
                <a:ea typeface="Courier New"/>
                <a:cs typeface="Courier New"/>
                <a:sym typeface="Courier New"/>
              </a:rPr>
              <a:t> The images convey a sense of adventure and the pleasure of exploring the great outdoors."</a:t>
            </a:r>
            <a:endParaRPr sz="900">
              <a:solidFill>
                <a:srgbClr val="067D17"/>
              </a:solidFill>
              <a:highlight>
                <a:srgbClr val="FFFFFF"/>
              </a:highlight>
              <a:latin typeface="Courier New"/>
              <a:ea typeface="Courier New"/>
              <a:cs typeface="Courier New"/>
              <a:sym typeface="Courier New"/>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86"/>
                                        </p:tgtEl>
                                        <p:attrNameLst>
                                          <p:attrName>style.visibility</p:attrName>
                                        </p:attrNameLst>
                                      </p:cBhvr>
                                      <p:to>
                                        <p:strVal val="visible"/>
                                      </p:to>
                                    </p:set>
                                    <p:animEffect transition="in" filter="fade">
                                      <p:cBhvr>
                                        <p:cTn id="7" dur="1000"/>
                                        <p:tgtEl>
                                          <p:spTgt spid="3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Google Shape;392;p31"/>
          <p:cNvSpPr txBox="1"/>
          <p:nvPr/>
        </p:nvSpPr>
        <p:spPr>
          <a:xfrm>
            <a:off x="532765" y="610235"/>
            <a:ext cx="8519100" cy="198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latin typeface="Microsoft Yahei"/>
              <a:ea typeface="Microsoft Yahei"/>
              <a:cs typeface="Microsoft Yahei"/>
              <a:sym typeface="Microsoft Yahei"/>
            </a:endParaRPr>
          </a:p>
        </p:txBody>
      </p:sp>
      <p:pic>
        <p:nvPicPr>
          <p:cNvPr id="393" name="Google Shape;393;p31" title="zvTxAShSH_U_0000003.mp4">
            <a:hlinkClick r:id="rId3"/>
          </p:cNvPr>
          <p:cNvPicPr preferRelativeResize="0"/>
          <p:nvPr/>
        </p:nvPicPr>
        <p:blipFill>
          <a:blip r:embed="rId4">
            <a:alphaModFix/>
          </a:blip>
          <a:stretch>
            <a:fillRect/>
          </a:stretch>
        </p:blipFill>
        <p:spPr>
          <a:xfrm>
            <a:off x="147100" y="372588"/>
            <a:ext cx="3862375" cy="2896775"/>
          </a:xfrm>
          <a:prstGeom prst="rect">
            <a:avLst/>
          </a:prstGeom>
          <a:noFill/>
          <a:ln>
            <a:noFill/>
          </a:ln>
        </p:spPr>
      </p:pic>
      <p:sp>
        <p:nvSpPr>
          <p:cNvPr id="394" name="Google Shape;394;p31"/>
          <p:cNvSpPr txBox="1"/>
          <p:nvPr/>
        </p:nvSpPr>
        <p:spPr>
          <a:xfrm>
            <a:off x="4086900" y="76200"/>
            <a:ext cx="5057100" cy="4894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b="1">
                <a:solidFill>
                  <a:srgbClr val="871094"/>
                </a:solidFill>
                <a:highlight>
                  <a:srgbClr val="FFFFFF"/>
                </a:highlight>
                <a:latin typeface="Courier New"/>
                <a:ea typeface="Courier New"/>
                <a:cs typeface="Courier New"/>
                <a:sym typeface="Courier New"/>
              </a:rPr>
              <a:t>"frame_caption"</a:t>
            </a:r>
            <a:r>
              <a:rPr lang="en" sz="900" b="1">
                <a:solidFill>
                  <a:srgbClr val="080808"/>
                </a:solidFill>
                <a:highlight>
                  <a:srgbClr val="FFFFFF"/>
                </a:highlight>
                <a:latin typeface="Courier New"/>
                <a:ea typeface="Courier New"/>
                <a:cs typeface="Courier New"/>
                <a:sym typeface="Courier New"/>
              </a:rPr>
              <a:t>:</a:t>
            </a:r>
            <a:r>
              <a:rPr lang="en" sz="900">
                <a:solidFill>
                  <a:srgbClr val="080808"/>
                </a:solidFill>
                <a:highlight>
                  <a:srgbClr val="FFFFFF"/>
                </a:highlight>
                <a:latin typeface="Courier New"/>
                <a:ea typeface="Courier New"/>
                <a:cs typeface="Courier New"/>
                <a:sym typeface="Courier New"/>
              </a:rPr>
              <a:t> </a:t>
            </a:r>
            <a:endParaRPr sz="900">
              <a:solidFill>
                <a:srgbClr val="067D17"/>
              </a:solidFill>
              <a:highlight>
                <a:srgbClr val="FFFFFF"/>
              </a:highlight>
              <a:latin typeface="Courier New"/>
              <a:ea typeface="Courier New"/>
              <a:cs typeface="Courier New"/>
              <a:sym typeface="Courier New"/>
            </a:endParaRPr>
          </a:p>
          <a:p>
            <a:pPr marL="457200" lvl="0" indent="-285750" algn="l" rtl="0">
              <a:spcBef>
                <a:spcPts val="0"/>
              </a:spcBef>
              <a:spcAft>
                <a:spcPts val="0"/>
              </a:spcAft>
              <a:buClr>
                <a:srgbClr val="067D17"/>
              </a:buClr>
              <a:buSzPts val="900"/>
              <a:buFont typeface="Courier New"/>
              <a:buChar char="●"/>
            </a:pPr>
            <a:r>
              <a:rPr lang="en" sz="900">
                <a:solidFill>
                  <a:srgbClr val="067D17"/>
                </a:solidFill>
                <a:highlight>
                  <a:srgbClr val="FFFFFF"/>
                </a:highlight>
                <a:latin typeface="Courier New"/>
                <a:ea typeface="Courier New"/>
                <a:cs typeface="Courier New"/>
                <a:sym typeface="Courier New"/>
              </a:rPr>
              <a:t>a waterfall in the middle of a forest .  </a:t>
            </a:r>
            <a:endParaRPr sz="900">
              <a:solidFill>
                <a:srgbClr val="067D17"/>
              </a:solidFill>
              <a:highlight>
                <a:srgbClr val="FFFFFF"/>
              </a:highlight>
              <a:latin typeface="Courier New"/>
              <a:ea typeface="Courier New"/>
              <a:cs typeface="Courier New"/>
              <a:sym typeface="Courier New"/>
            </a:endParaRPr>
          </a:p>
          <a:p>
            <a:pPr marL="457200" lvl="0" indent="-285750" algn="l" rtl="0">
              <a:spcBef>
                <a:spcPts val="0"/>
              </a:spcBef>
              <a:spcAft>
                <a:spcPts val="0"/>
              </a:spcAft>
              <a:buClr>
                <a:srgbClr val="067D17"/>
              </a:buClr>
              <a:buSzPts val="900"/>
              <a:buFont typeface="Courier New"/>
              <a:buChar char="●"/>
            </a:pPr>
            <a:r>
              <a:rPr lang="en" sz="900">
                <a:solidFill>
                  <a:srgbClr val="067D17"/>
                </a:solidFill>
                <a:highlight>
                  <a:srgbClr val="FFFFFF"/>
                </a:highlight>
                <a:latin typeface="Courier New"/>
                <a:ea typeface="Courier New"/>
                <a:cs typeface="Courier New"/>
                <a:sym typeface="Courier New"/>
              </a:rPr>
              <a:t>a waterfall in the middle of a lush green forest .  </a:t>
            </a:r>
            <a:endParaRPr sz="900">
              <a:solidFill>
                <a:srgbClr val="067D17"/>
              </a:solidFill>
              <a:highlight>
                <a:srgbClr val="FFFFFF"/>
              </a:highlight>
              <a:latin typeface="Courier New"/>
              <a:ea typeface="Courier New"/>
              <a:cs typeface="Courier New"/>
              <a:sym typeface="Courier New"/>
            </a:endParaRPr>
          </a:p>
          <a:p>
            <a:pPr marL="457200" lvl="0" indent="-285750" algn="l" rtl="0">
              <a:spcBef>
                <a:spcPts val="0"/>
              </a:spcBef>
              <a:spcAft>
                <a:spcPts val="0"/>
              </a:spcAft>
              <a:buClr>
                <a:srgbClr val="067D17"/>
              </a:buClr>
              <a:buSzPts val="900"/>
              <a:buFont typeface="Courier New"/>
              <a:buChar char="●"/>
            </a:pPr>
            <a:r>
              <a:rPr lang="en" sz="900">
                <a:solidFill>
                  <a:srgbClr val="067D17"/>
                </a:solidFill>
                <a:highlight>
                  <a:srgbClr val="FFFFFF"/>
                </a:highlight>
                <a:latin typeface="Courier New"/>
                <a:ea typeface="Courier New"/>
                <a:cs typeface="Courier New"/>
                <a:sym typeface="Courier New"/>
              </a:rPr>
              <a:t>a waterfall in the middle of a lush green forest .</a:t>
            </a:r>
            <a:endParaRPr sz="900">
              <a:solidFill>
                <a:srgbClr val="080808"/>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 sz="900" b="1">
                <a:solidFill>
                  <a:srgbClr val="871094"/>
                </a:solidFill>
                <a:highlight>
                  <a:srgbClr val="FFFFFF"/>
                </a:highlight>
                <a:latin typeface="Courier New"/>
                <a:ea typeface="Courier New"/>
                <a:cs typeface="Courier New"/>
                <a:sym typeface="Courier New"/>
              </a:rPr>
              <a:t>"video_blip"</a:t>
            </a:r>
            <a:r>
              <a:rPr lang="en" sz="900" b="1">
                <a:solidFill>
                  <a:srgbClr val="080808"/>
                </a:solidFill>
                <a:highlight>
                  <a:srgbClr val="FFFFFF"/>
                </a:highlight>
                <a:latin typeface="Courier New"/>
                <a:ea typeface="Courier New"/>
                <a:cs typeface="Courier New"/>
                <a:sym typeface="Courier New"/>
              </a:rPr>
              <a:t>:</a:t>
            </a:r>
            <a:r>
              <a:rPr lang="en" sz="900">
                <a:solidFill>
                  <a:srgbClr val="080808"/>
                </a:solidFill>
                <a:highlight>
                  <a:srgbClr val="FFFFFF"/>
                </a:highlight>
                <a:latin typeface="Courier New"/>
                <a:ea typeface="Courier New"/>
                <a:cs typeface="Courier New"/>
                <a:sym typeface="Courier New"/>
              </a:rPr>
              <a:t> </a:t>
            </a:r>
            <a:r>
              <a:rPr lang="en" sz="900">
                <a:solidFill>
                  <a:srgbClr val="067D17"/>
                </a:solidFill>
                <a:highlight>
                  <a:srgbClr val="FFFFFF"/>
                </a:highlight>
                <a:latin typeface="Courier New"/>
                <a:ea typeface="Courier New"/>
                <a:cs typeface="Courier New"/>
                <a:sym typeface="Courier New"/>
              </a:rPr>
              <a:t>"a waterfall in the jungle"</a:t>
            </a:r>
            <a:r>
              <a:rPr lang="en" sz="900">
                <a:solidFill>
                  <a:srgbClr val="080808"/>
                </a:solidFill>
                <a:highlight>
                  <a:srgbClr val="FFFFFF"/>
                </a:highlight>
                <a:latin typeface="Courier New"/>
                <a:ea typeface="Courier New"/>
                <a:cs typeface="Courier New"/>
                <a:sym typeface="Courier New"/>
              </a:rPr>
              <a:t>,</a:t>
            </a:r>
            <a:endParaRPr sz="900">
              <a:solidFill>
                <a:srgbClr val="080808"/>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 sz="900" b="1">
                <a:solidFill>
                  <a:srgbClr val="871094"/>
                </a:solidFill>
                <a:highlight>
                  <a:srgbClr val="FFFFFF"/>
                </a:highlight>
                <a:latin typeface="Courier New"/>
                <a:ea typeface="Courier New"/>
                <a:cs typeface="Courier New"/>
                <a:sym typeface="Courier New"/>
              </a:rPr>
              <a:t>"gpt4"</a:t>
            </a:r>
            <a:r>
              <a:rPr lang="en" sz="900" b="1">
                <a:solidFill>
                  <a:srgbClr val="080808"/>
                </a:solidFill>
                <a:highlight>
                  <a:srgbClr val="FFFFFF"/>
                </a:highlight>
                <a:latin typeface="Courier New"/>
                <a:ea typeface="Courier New"/>
                <a:cs typeface="Courier New"/>
                <a:sym typeface="Courier New"/>
              </a:rPr>
              <a:t>:</a:t>
            </a:r>
            <a:r>
              <a:rPr lang="en" sz="900">
                <a:solidFill>
                  <a:srgbClr val="080808"/>
                </a:solidFill>
                <a:highlight>
                  <a:srgbClr val="FFFFFF"/>
                </a:highlight>
                <a:latin typeface="Courier New"/>
                <a:ea typeface="Courier New"/>
                <a:cs typeface="Courier New"/>
                <a:sym typeface="Courier New"/>
              </a:rPr>
              <a:t> </a:t>
            </a:r>
            <a:endParaRPr sz="900">
              <a:solidFill>
                <a:srgbClr val="080808"/>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 sz="800" b="1">
                <a:solidFill>
                  <a:srgbClr val="0037A6"/>
                </a:solidFill>
                <a:highlight>
                  <a:schemeClr val="lt1"/>
                </a:highlight>
                <a:latin typeface="Courier New"/>
                <a:ea typeface="Courier New"/>
                <a:cs typeface="Courier New"/>
                <a:sym typeface="Courier New"/>
              </a:rPr>
              <a:t>Content</a:t>
            </a:r>
            <a:r>
              <a:rPr lang="en" sz="800">
                <a:solidFill>
                  <a:srgbClr val="080808"/>
                </a:solidFill>
                <a:highlight>
                  <a:schemeClr val="lt1"/>
                </a:highlight>
                <a:latin typeface="Courier New"/>
                <a:ea typeface="Courier New"/>
                <a:cs typeface="Courier New"/>
                <a:sym typeface="Courier New"/>
              </a:rPr>
              <a:t>	</a:t>
            </a:r>
            <a:r>
              <a:rPr lang="en" sz="800" b="1">
                <a:solidFill>
                  <a:srgbClr val="080808"/>
                </a:solidFill>
                <a:highlight>
                  <a:schemeClr val="lt1"/>
                </a:highlight>
                <a:latin typeface="Courier New"/>
                <a:ea typeface="Courier New"/>
                <a:cs typeface="Courier New"/>
                <a:sym typeface="Courier New"/>
              </a:rPr>
              <a:t> 	</a:t>
            </a:r>
            <a:r>
              <a:rPr lang="en" sz="900">
                <a:solidFill>
                  <a:srgbClr val="067D17"/>
                </a:solidFill>
                <a:highlight>
                  <a:srgbClr val="FFFFFF"/>
                </a:highlight>
                <a:latin typeface="Courier New"/>
                <a:ea typeface="Courier New"/>
                <a:cs typeface="Courier New"/>
                <a:sym typeface="Courier New"/>
              </a:rPr>
              <a:t>"The content described in these images is a small waterfall located in a dense forest setting. The waterfall appears to be a natural feature within a jungle or forested area, with water cascading down a rock face surrounded by rich vegetation.</a:t>
            </a:r>
            <a:endParaRPr sz="900">
              <a:solidFill>
                <a:srgbClr val="0037A6"/>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 sz="800" b="1">
                <a:solidFill>
                  <a:srgbClr val="0037A6"/>
                </a:solidFill>
                <a:highlight>
                  <a:schemeClr val="lt1"/>
                </a:highlight>
                <a:latin typeface="Courier New"/>
                <a:ea typeface="Courier New"/>
                <a:cs typeface="Courier New"/>
                <a:sym typeface="Courier New"/>
              </a:rPr>
              <a:t>Category</a:t>
            </a:r>
            <a:r>
              <a:rPr lang="en" sz="800">
                <a:solidFill>
                  <a:srgbClr val="0037A6"/>
                </a:solidFill>
                <a:highlight>
                  <a:schemeClr val="lt1"/>
                </a:highlight>
                <a:latin typeface="Courier New"/>
                <a:ea typeface="Courier New"/>
                <a:cs typeface="Courier New"/>
                <a:sym typeface="Courier New"/>
              </a:rPr>
              <a:t>	</a:t>
            </a:r>
            <a:r>
              <a:rPr lang="en" sz="900">
                <a:solidFill>
                  <a:srgbClr val="067D17"/>
                </a:solidFill>
                <a:highlight>
                  <a:srgbClr val="FFFFFF"/>
                </a:highlight>
                <a:latin typeface="Courier New"/>
                <a:ea typeface="Courier New"/>
                <a:cs typeface="Courier New"/>
                <a:sym typeface="Courier New"/>
              </a:rPr>
              <a:t>The category of the content in the images is nature, wilderness, landscape, or outdoor scenery.</a:t>
            </a:r>
            <a:endParaRPr sz="900">
              <a:solidFill>
                <a:srgbClr val="0037A6"/>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 sz="800" b="1">
                <a:solidFill>
                  <a:srgbClr val="0037A6"/>
                </a:solidFill>
                <a:highlight>
                  <a:schemeClr val="lt1"/>
                </a:highlight>
                <a:latin typeface="Courier New"/>
                <a:ea typeface="Courier New"/>
                <a:cs typeface="Courier New"/>
                <a:sym typeface="Courier New"/>
              </a:rPr>
              <a:t>Action	</a:t>
            </a:r>
            <a:r>
              <a:rPr lang="en" sz="800">
                <a:solidFill>
                  <a:srgbClr val="0037A6"/>
                </a:solidFill>
                <a:highlight>
                  <a:schemeClr val="lt1"/>
                </a:highlight>
                <a:latin typeface="Courier New"/>
                <a:ea typeface="Courier New"/>
                <a:cs typeface="Courier New"/>
                <a:sym typeface="Courier New"/>
              </a:rPr>
              <a:t>	</a:t>
            </a:r>
            <a:r>
              <a:rPr lang="en" sz="900">
                <a:solidFill>
                  <a:srgbClr val="067D17"/>
                </a:solidFill>
                <a:highlight>
                  <a:srgbClr val="FFFFFF"/>
                </a:highlight>
                <a:latin typeface="Courier New"/>
                <a:ea typeface="Courier New"/>
                <a:cs typeface="Courier New"/>
                <a:sym typeface="Courier New"/>
              </a:rPr>
              <a:t>There is no direct action such as running, dancing, or playing a guitar depicted in these images. The focal point is the waterfall and the surrounding environment.</a:t>
            </a:r>
            <a:endParaRPr sz="900">
              <a:solidFill>
                <a:srgbClr val="0037A6"/>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 sz="800" b="1">
                <a:solidFill>
                  <a:srgbClr val="0037A6"/>
                </a:solidFill>
                <a:highlight>
                  <a:schemeClr val="lt1"/>
                </a:highlight>
                <a:latin typeface="Courier New"/>
                <a:ea typeface="Courier New"/>
                <a:cs typeface="Courier New"/>
                <a:sym typeface="Courier New"/>
              </a:rPr>
              <a:t>Speed		</a:t>
            </a:r>
            <a:r>
              <a:rPr lang="en" sz="900">
                <a:solidFill>
                  <a:srgbClr val="067D17"/>
                </a:solidFill>
                <a:highlight>
                  <a:srgbClr val="FFFFFF"/>
                </a:highlight>
                <a:latin typeface="Courier New"/>
                <a:ea typeface="Courier New"/>
                <a:cs typeface="Courier New"/>
                <a:sym typeface="Courier New"/>
              </a:rPr>
              <a:t>As there is no human action taking place in these images, the concept of action speed does not apply. However, the water is seen flowing, which would be a continuous and consistent action, generally considered to be of medium speed as it's a natural water flow.</a:t>
            </a:r>
            <a:endParaRPr sz="900">
              <a:solidFill>
                <a:srgbClr val="0037A6"/>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 sz="800" b="1">
                <a:solidFill>
                  <a:srgbClr val="0037A6"/>
                </a:solidFill>
                <a:highlight>
                  <a:schemeClr val="lt1"/>
                </a:highlight>
                <a:latin typeface="Courier New"/>
                <a:ea typeface="Courier New"/>
                <a:cs typeface="Courier New"/>
                <a:sym typeface="Courier New"/>
              </a:rPr>
              <a:t>Description	</a:t>
            </a:r>
            <a:r>
              <a:rPr lang="en" sz="900">
                <a:solidFill>
                  <a:srgbClr val="067D17"/>
                </a:solidFill>
                <a:highlight>
                  <a:srgbClr val="FFFFFF"/>
                </a:highlight>
                <a:latin typeface="Courier New"/>
                <a:ea typeface="Courier New"/>
                <a:cs typeface="Courier New"/>
                <a:sym typeface="Courier New"/>
              </a:rPr>
              <a:t>For a detailed description: These images capture the tranquil beauty of a secluded waterfall nestled within a thick forest. The waterfall itself is not particularly large or wide, but it provides a serene focal point as the water flows down a rock face. It seems to be a hidden gem, possibly a part of a larger stream or river system, and it has created a small pool at its base where the water accumulates before continuing downstream. The surrounding vegetation is lush and vibrant, with various shades of green from the myriad of plant species present. The forest canopy above is dense, allowing only specks of light to penetrate through, which highlights the natural beauty of the setting. The fallen log in the foreground suggests that this is a wild and untamed environment, potentially far from human habitation. The overall mood of the images is one of peace and natural splendor, inviting viewers to imagine the sound of the water and the coolness of the shaded forest."</a:t>
            </a:r>
            <a:endParaRPr sz="900">
              <a:solidFill>
                <a:srgbClr val="067D17"/>
              </a:solidFill>
              <a:highlight>
                <a:srgbClr val="FFFFFF"/>
              </a:highlight>
              <a:latin typeface="Courier New"/>
              <a:ea typeface="Courier New"/>
              <a:cs typeface="Courier New"/>
              <a:sym typeface="Courier New"/>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93"/>
                                        </p:tgtEl>
                                        <p:attrNameLst>
                                          <p:attrName>style.visibility</p:attrName>
                                        </p:attrNameLst>
                                      </p:cBhvr>
                                      <p:to>
                                        <p:strVal val="visible"/>
                                      </p:to>
                                    </p:set>
                                    <p:animEffect transition="in" filter="fade">
                                      <p:cBhvr>
                                        <p:cTn id="7" dur="1000"/>
                                        <p:tgtEl>
                                          <p:spTgt spid="3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047869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Google Shape;399;p32"/>
          <p:cNvSpPr txBox="1"/>
          <p:nvPr/>
        </p:nvSpPr>
        <p:spPr>
          <a:xfrm>
            <a:off x="532765" y="610235"/>
            <a:ext cx="8519100" cy="198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latin typeface="Microsoft Yahei"/>
              <a:ea typeface="Microsoft Yahei"/>
              <a:cs typeface="Microsoft Yahei"/>
              <a:sym typeface="Microsoft Yahei"/>
            </a:endParaRPr>
          </a:p>
        </p:txBody>
      </p:sp>
      <p:sp>
        <p:nvSpPr>
          <p:cNvPr id="400" name="Google Shape;400;p32"/>
          <p:cNvSpPr txBox="1"/>
          <p:nvPr/>
        </p:nvSpPr>
        <p:spPr>
          <a:xfrm>
            <a:off x="4249700" y="225825"/>
            <a:ext cx="4618500" cy="4617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b="1">
                <a:solidFill>
                  <a:srgbClr val="871094"/>
                </a:solidFill>
                <a:highlight>
                  <a:srgbClr val="FFFFFF"/>
                </a:highlight>
                <a:latin typeface="Courier New"/>
                <a:ea typeface="Courier New"/>
                <a:cs typeface="Courier New"/>
                <a:sym typeface="Courier New"/>
              </a:rPr>
              <a:t>"frame_caption"</a:t>
            </a:r>
            <a:r>
              <a:rPr lang="en" sz="900" b="1">
                <a:solidFill>
                  <a:srgbClr val="080808"/>
                </a:solidFill>
                <a:highlight>
                  <a:srgbClr val="FFFFFF"/>
                </a:highlight>
                <a:latin typeface="Courier New"/>
                <a:ea typeface="Courier New"/>
                <a:cs typeface="Courier New"/>
                <a:sym typeface="Courier New"/>
              </a:rPr>
              <a:t>:</a:t>
            </a:r>
            <a:r>
              <a:rPr lang="en" sz="900">
                <a:solidFill>
                  <a:srgbClr val="080808"/>
                </a:solidFill>
                <a:highlight>
                  <a:srgbClr val="FFFFFF"/>
                </a:highlight>
                <a:latin typeface="Courier New"/>
                <a:ea typeface="Courier New"/>
                <a:cs typeface="Courier New"/>
                <a:sym typeface="Courier New"/>
              </a:rPr>
              <a:t> </a:t>
            </a:r>
            <a:endParaRPr sz="900">
              <a:solidFill>
                <a:srgbClr val="067D17"/>
              </a:solidFill>
              <a:highlight>
                <a:srgbClr val="FFFFFF"/>
              </a:highlight>
              <a:latin typeface="Courier New"/>
              <a:ea typeface="Courier New"/>
              <a:cs typeface="Courier New"/>
              <a:sym typeface="Courier New"/>
            </a:endParaRPr>
          </a:p>
          <a:p>
            <a:pPr marL="457200" lvl="0" indent="-285750" algn="l" rtl="0">
              <a:spcBef>
                <a:spcPts val="0"/>
              </a:spcBef>
              <a:spcAft>
                <a:spcPts val="0"/>
              </a:spcAft>
              <a:buClr>
                <a:srgbClr val="067D17"/>
              </a:buClr>
              <a:buSzPts val="900"/>
              <a:buFont typeface="Courier New"/>
              <a:buChar char="●"/>
            </a:pPr>
            <a:r>
              <a:rPr lang="en" sz="900">
                <a:solidFill>
                  <a:srgbClr val="067D17"/>
                </a:solidFill>
                <a:highlight>
                  <a:srgbClr val="FFFFFF"/>
                </a:highlight>
                <a:latin typeface="Courier New"/>
                <a:ea typeface="Courier New"/>
                <a:cs typeface="Courier New"/>
                <a:sym typeface="Courier New"/>
              </a:rPr>
              <a:t>a person standing in a room with a laptop on their lap .  </a:t>
            </a:r>
            <a:endParaRPr sz="900">
              <a:solidFill>
                <a:srgbClr val="067D17"/>
              </a:solidFill>
              <a:highlight>
                <a:srgbClr val="FFFFFF"/>
              </a:highlight>
              <a:latin typeface="Courier New"/>
              <a:ea typeface="Courier New"/>
              <a:cs typeface="Courier New"/>
              <a:sym typeface="Courier New"/>
            </a:endParaRPr>
          </a:p>
          <a:p>
            <a:pPr marL="457200" lvl="0" indent="-285750" algn="l" rtl="0">
              <a:spcBef>
                <a:spcPts val="0"/>
              </a:spcBef>
              <a:spcAft>
                <a:spcPts val="0"/>
              </a:spcAft>
              <a:buClr>
                <a:srgbClr val="067D17"/>
              </a:buClr>
              <a:buSzPts val="900"/>
              <a:buFont typeface="Courier New"/>
              <a:buChar char="●"/>
            </a:pPr>
            <a:r>
              <a:rPr lang="en" sz="900">
                <a:solidFill>
                  <a:srgbClr val="067D17"/>
                </a:solidFill>
                <a:highlight>
                  <a:srgbClr val="FFFFFF"/>
                </a:highlight>
                <a:latin typeface="Courier New"/>
                <a:ea typeface="Courier New"/>
                <a:cs typeface="Courier New"/>
                <a:sym typeface="Courier New"/>
              </a:rPr>
              <a:t>a man sitting at a table inside of a </a:t>
            </a:r>
            <a:r>
              <a:rPr lang="en" sz="900" u="sng">
                <a:solidFill>
                  <a:srgbClr val="067D17"/>
                </a:solidFill>
                <a:highlight>
                  <a:srgbClr val="FFFFFF"/>
                </a:highlight>
                <a:latin typeface="Courier New"/>
                <a:ea typeface="Courier New"/>
                <a:cs typeface="Courier New"/>
                <a:sym typeface="Courier New"/>
              </a:rPr>
              <a:t>bank vault</a:t>
            </a:r>
            <a:r>
              <a:rPr lang="en" sz="900">
                <a:solidFill>
                  <a:srgbClr val="067D17"/>
                </a:solidFill>
                <a:highlight>
                  <a:srgbClr val="FFFFFF"/>
                </a:highlight>
                <a:latin typeface="Courier New"/>
                <a:ea typeface="Courier New"/>
                <a:cs typeface="Courier New"/>
                <a:sym typeface="Courier New"/>
              </a:rPr>
              <a:t> .  </a:t>
            </a:r>
            <a:endParaRPr sz="900">
              <a:solidFill>
                <a:srgbClr val="067D17"/>
              </a:solidFill>
              <a:highlight>
                <a:srgbClr val="FFFFFF"/>
              </a:highlight>
              <a:latin typeface="Courier New"/>
              <a:ea typeface="Courier New"/>
              <a:cs typeface="Courier New"/>
              <a:sym typeface="Courier New"/>
            </a:endParaRPr>
          </a:p>
          <a:p>
            <a:pPr marL="457200" lvl="0" indent="-285750" algn="l" rtl="0">
              <a:spcBef>
                <a:spcPts val="0"/>
              </a:spcBef>
              <a:spcAft>
                <a:spcPts val="0"/>
              </a:spcAft>
              <a:buClr>
                <a:srgbClr val="067D17"/>
              </a:buClr>
              <a:buSzPts val="900"/>
              <a:buFont typeface="Courier New"/>
              <a:buChar char="●"/>
            </a:pPr>
            <a:r>
              <a:rPr lang="en" sz="900">
                <a:solidFill>
                  <a:srgbClr val="067D17"/>
                </a:solidFill>
                <a:highlight>
                  <a:srgbClr val="FFFFFF"/>
                </a:highlight>
                <a:latin typeface="Courier New"/>
                <a:ea typeface="Courier New"/>
                <a:cs typeface="Courier New"/>
                <a:sym typeface="Courier New"/>
              </a:rPr>
              <a:t>a close up of a person sitting on a couch in a dark room .</a:t>
            </a:r>
            <a:endParaRPr sz="900">
              <a:solidFill>
                <a:srgbClr val="080808"/>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 sz="900" b="1">
                <a:solidFill>
                  <a:srgbClr val="871094"/>
                </a:solidFill>
                <a:highlight>
                  <a:srgbClr val="FFFFFF"/>
                </a:highlight>
                <a:latin typeface="Courier New"/>
                <a:ea typeface="Courier New"/>
                <a:cs typeface="Courier New"/>
                <a:sym typeface="Courier New"/>
              </a:rPr>
              <a:t>"video_blip"</a:t>
            </a:r>
            <a:r>
              <a:rPr lang="en" sz="900">
                <a:solidFill>
                  <a:srgbClr val="080808"/>
                </a:solidFill>
                <a:highlight>
                  <a:srgbClr val="FFFFFF"/>
                </a:highlight>
                <a:latin typeface="Courier New"/>
                <a:ea typeface="Courier New"/>
                <a:cs typeface="Courier New"/>
                <a:sym typeface="Courier New"/>
              </a:rPr>
              <a:t>: </a:t>
            </a:r>
            <a:r>
              <a:rPr lang="en" sz="900">
                <a:solidFill>
                  <a:srgbClr val="067D17"/>
                </a:solidFill>
                <a:highlight>
                  <a:srgbClr val="FFFFFF"/>
                </a:highlight>
                <a:latin typeface="Courier New"/>
                <a:ea typeface="Courier New"/>
                <a:cs typeface="Courier New"/>
                <a:sym typeface="Courier New"/>
              </a:rPr>
              <a:t>"the man is sitting in front of a clock"</a:t>
            </a:r>
            <a:r>
              <a:rPr lang="en" sz="900">
                <a:solidFill>
                  <a:srgbClr val="080808"/>
                </a:solidFill>
                <a:highlight>
                  <a:srgbClr val="FFFFFF"/>
                </a:highlight>
                <a:latin typeface="Courier New"/>
                <a:ea typeface="Courier New"/>
                <a:cs typeface="Courier New"/>
                <a:sym typeface="Courier New"/>
              </a:rPr>
              <a:t>,</a:t>
            </a:r>
            <a:endParaRPr sz="900">
              <a:solidFill>
                <a:srgbClr val="080808"/>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 sz="900" b="1">
                <a:solidFill>
                  <a:srgbClr val="871094"/>
                </a:solidFill>
                <a:highlight>
                  <a:srgbClr val="FFFFFF"/>
                </a:highlight>
                <a:latin typeface="Courier New"/>
                <a:ea typeface="Courier New"/>
                <a:cs typeface="Courier New"/>
                <a:sym typeface="Courier New"/>
              </a:rPr>
              <a:t>"gpt4"</a:t>
            </a:r>
            <a:r>
              <a:rPr lang="en" sz="900" b="1">
                <a:solidFill>
                  <a:srgbClr val="080808"/>
                </a:solidFill>
                <a:highlight>
                  <a:srgbClr val="FFFFFF"/>
                </a:highlight>
                <a:latin typeface="Courier New"/>
                <a:ea typeface="Courier New"/>
                <a:cs typeface="Courier New"/>
                <a:sym typeface="Courier New"/>
              </a:rPr>
              <a:t>: 1</a:t>
            </a:r>
            <a:endParaRPr sz="900">
              <a:solidFill>
                <a:srgbClr val="067D17"/>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 sz="900" b="1">
                <a:solidFill>
                  <a:srgbClr val="0037A6"/>
                </a:solidFill>
                <a:highlight>
                  <a:schemeClr val="lt1"/>
                </a:highlight>
                <a:latin typeface="Courier New"/>
                <a:ea typeface="Courier New"/>
                <a:cs typeface="Courier New"/>
                <a:sym typeface="Courier New"/>
              </a:rPr>
              <a:t>Content</a:t>
            </a:r>
            <a:r>
              <a:rPr lang="en" sz="900">
                <a:solidFill>
                  <a:srgbClr val="080808"/>
                </a:solidFill>
                <a:highlight>
                  <a:schemeClr val="lt1"/>
                </a:highlight>
                <a:latin typeface="Courier New"/>
                <a:ea typeface="Courier New"/>
                <a:cs typeface="Courier New"/>
                <a:sym typeface="Courier New"/>
              </a:rPr>
              <a:t>	</a:t>
            </a:r>
            <a:r>
              <a:rPr lang="en" sz="900" b="1">
                <a:solidFill>
                  <a:srgbClr val="080808"/>
                </a:solidFill>
                <a:highlight>
                  <a:schemeClr val="lt1"/>
                </a:highlight>
                <a:latin typeface="Courier New"/>
                <a:ea typeface="Courier New"/>
                <a:cs typeface="Courier New"/>
                <a:sym typeface="Courier New"/>
              </a:rPr>
              <a:t> </a:t>
            </a:r>
            <a:r>
              <a:rPr lang="en" sz="900">
                <a:solidFill>
                  <a:srgbClr val="067D17"/>
                </a:solidFill>
                <a:highlight>
                  <a:srgbClr val="FFFFFF"/>
                </a:highlight>
                <a:latin typeface="Courier New"/>
                <a:ea typeface="Courier New"/>
                <a:cs typeface="Courier New"/>
                <a:sym typeface="Courier New"/>
              </a:rPr>
              <a:t>The content depicted in these images is a group of individuals seated around a table in what looks like a dimly lit, secure </a:t>
            </a:r>
            <a:r>
              <a:rPr lang="en" sz="900" u="sng">
                <a:solidFill>
                  <a:srgbClr val="067D17"/>
                </a:solidFill>
                <a:highlight>
                  <a:srgbClr val="FFFFFF"/>
                </a:highlight>
                <a:latin typeface="Courier New"/>
                <a:ea typeface="Courier New"/>
                <a:cs typeface="Courier New"/>
                <a:sym typeface="Courier New"/>
              </a:rPr>
              <a:t>vault-like</a:t>
            </a:r>
            <a:r>
              <a:rPr lang="en" sz="900">
                <a:solidFill>
                  <a:srgbClr val="067D17"/>
                </a:solidFill>
                <a:highlight>
                  <a:srgbClr val="FFFFFF"/>
                </a:highlight>
                <a:latin typeface="Courier New"/>
                <a:ea typeface="Courier New"/>
                <a:cs typeface="Courier New"/>
                <a:sym typeface="Courier New"/>
              </a:rPr>
              <a:t> room with a large ornate door.</a:t>
            </a:r>
            <a:endParaRPr sz="900">
              <a:solidFill>
                <a:srgbClr val="0037A6"/>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 sz="900" b="1">
                <a:solidFill>
                  <a:srgbClr val="0037A6"/>
                </a:solidFill>
                <a:highlight>
                  <a:schemeClr val="lt1"/>
                </a:highlight>
                <a:latin typeface="Courier New"/>
                <a:ea typeface="Courier New"/>
                <a:cs typeface="Courier New"/>
                <a:sym typeface="Courier New"/>
              </a:rPr>
              <a:t>Category</a:t>
            </a:r>
            <a:r>
              <a:rPr lang="en" sz="900">
                <a:solidFill>
                  <a:srgbClr val="0037A6"/>
                </a:solidFill>
                <a:highlight>
                  <a:schemeClr val="lt1"/>
                </a:highlight>
                <a:latin typeface="Courier New"/>
                <a:ea typeface="Courier New"/>
                <a:cs typeface="Courier New"/>
                <a:sym typeface="Courier New"/>
              </a:rPr>
              <a:t>	</a:t>
            </a:r>
            <a:r>
              <a:rPr lang="en" sz="900">
                <a:solidFill>
                  <a:srgbClr val="067D17"/>
                </a:solidFill>
                <a:highlight>
                  <a:srgbClr val="FFFFFF"/>
                </a:highlight>
                <a:latin typeface="Courier New"/>
                <a:ea typeface="Courier New"/>
                <a:cs typeface="Courier New"/>
                <a:sym typeface="Courier New"/>
              </a:rPr>
              <a:t>The category of the content could be described as a cinematic still, possibly from a film or a television series, showing a dramatic or intense scene involving a </a:t>
            </a:r>
            <a:r>
              <a:rPr lang="en" sz="900" u="sng">
                <a:solidFill>
                  <a:srgbClr val="067D17"/>
                </a:solidFill>
                <a:highlight>
                  <a:srgbClr val="FFFFFF"/>
                </a:highlight>
                <a:latin typeface="Courier New"/>
                <a:ea typeface="Courier New"/>
                <a:cs typeface="Courier New"/>
                <a:sym typeface="Courier New"/>
              </a:rPr>
              <a:t>group discussion or meeting</a:t>
            </a:r>
            <a:r>
              <a:rPr lang="en" sz="900">
                <a:solidFill>
                  <a:srgbClr val="067D17"/>
                </a:solidFill>
                <a:highlight>
                  <a:srgbClr val="FFFFFF"/>
                </a:highlight>
                <a:latin typeface="Courier New"/>
                <a:ea typeface="Courier New"/>
                <a:cs typeface="Courier New"/>
                <a:sym typeface="Courier New"/>
              </a:rPr>
              <a:t>.</a:t>
            </a:r>
            <a:endParaRPr sz="900">
              <a:solidFill>
                <a:srgbClr val="0037A6"/>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 sz="900" b="1">
                <a:solidFill>
                  <a:srgbClr val="0037A6"/>
                </a:solidFill>
                <a:highlight>
                  <a:schemeClr val="lt1"/>
                </a:highlight>
                <a:latin typeface="Courier New"/>
                <a:ea typeface="Courier New"/>
                <a:cs typeface="Courier New"/>
                <a:sym typeface="Courier New"/>
              </a:rPr>
              <a:t>Action	</a:t>
            </a:r>
            <a:r>
              <a:rPr lang="en" sz="900">
                <a:solidFill>
                  <a:srgbClr val="0037A6"/>
                </a:solidFill>
                <a:highlight>
                  <a:schemeClr val="lt1"/>
                </a:highlight>
                <a:latin typeface="Courier New"/>
                <a:ea typeface="Courier New"/>
                <a:cs typeface="Courier New"/>
                <a:sym typeface="Courier New"/>
              </a:rPr>
              <a:t>	</a:t>
            </a:r>
            <a:r>
              <a:rPr lang="en" sz="900">
                <a:solidFill>
                  <a:srgbClr val="067D17"/>
                </a:solidFill>
                <a:highlight>
                  <a:srgbClr val="FFFFFF"/>
                </a:highlight>
                <a:latin typeface="Courier New"/>
                <a:ea typeface="Courier New"/>
                <a:cs typeface="Courier New"/>
                <a:sym typeface="Courier New"/>
              </a:rPr>
              <a:t>There is no action such as running, dancing, or playing guitar occurring in these images. The individuals appear to be engaged in a seated discussion or meeting.</a:t>
            </a:r>
            <a:endParaRPr sz="900">
              <a:solidFill>
                <a:srgbClr val="0037A6"/>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 sz="900" b="1">
                <a:solidFill>
                  <a:srgbClr val="0037A6"/>
                </a:solidFill>
                <a:highlight>
                  <a:schemeClr val="lt1"/>
                </a:highlight>
                <a:latin typeface="Courier New"/>
                <a:ea typeface="Courier New"/>
                <a:cs typeface="Courier New"/>
                <a:sym typeface="Courier New"/>
              </a:rPr>
              <a:t>Speed		</a:t>
            </a:r>
            <a:r>
              <a:rPr lang="en" sz="900">
                <a:solidFill>
                  <a:srgbClr val="067D17"/>
                </a:solidFill>
                <a:highlight>
                  <a:srgbClr val="FFFFFF"/>
                </a:highlight>
                <a:latin typeface="Courier New"/>
                <a:ea typeface="Courier New"/>
                <a:cs typeface="Courier New"/>
                <a:sym typeface="Courier New"/>
              </a:rPr>
              <a:t>The action speed of the images is not applicable as the images capture a still moment with no evident motion, so it would be characterized as </a:t>
            </a:r>
            <a:r>
              <a:rPr lang="en" sz="900">
                <a:solidFill>
                  <a:srgbClr val="0037A6"/>
                </a:solidFill>
                <a:highlight>
                  <a:srgbClr val="FFFFFF"/>
                </a:highlight>
                <a:latin typeface="Courier New"/>
                <a:ea typeface="Courier New"/>
                <a:cs typeface="Courier New"/>
                <a:sym typeface="Courier New"/>
              </a:rPr>
              <a:t>\"</a:t>
            </a:r>
            <a:r>
              <a:rPr lang="en" sz="900">
                <a:solidFill>
                  <a:srgbClr val="067D17"/>
                </a:solidFill>
                <a:highlight>
                  <a:srgbClr val="FFFFFF"/>
                </a:highlight>
                <a:latin typeface="Courier New"/>
                <a:ea typeface="Courier New"/>
                <a:cs typeface="Courier New"/>
                <a:sym typeface="Courier New"/>
              </a:rPr>
              <a:t>very slow</a:t>
            </a:r>
            <a:r>
              <a:rPr lang="en" sz="900">
                <a:solidFill>
                  <a:srgbClr val="0037A6"/>
                </a:solidFill>
                <a:highlight>
                  <a:srgbClr val="FFFFFF"/>
                </a:highlight>
                <a:latin typeface="Courier New"/>
                <a:ea typeface="Courier New"/>
                <a:cs typeface="Courier New"/>
                <a:sym typeface="Courier New"/>
              </a:rPr>
              <a:t>\"</a:t>
            </a:r>
            <a:r>
              <a:rPr lang="en" sz="900">
                <a:solidFill>
                  <a:srgbClr val="067D17"/>
                </a:solidFill>
                <a:highlight>
                  <a:srgbClr val="FFFFFF"/>
                </a:highlight>
                <a:latin typeface="Courier New"/>
                <a:ea typeface="Courier New"/>
                <a:cs typeface="Courier New"/>
                <a:sym typeface="Courier New"/>
              </a:rPr>
              <a:t> due to the static nature of the scene.</a:t>
            </a:r>
            <a:endParaRPr sz="900">
              <a:solidFill>
                <a:srgbClr val="0037A6"/>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 sz="900" b="1">
                <a:solidFill>
                  <a:srgbClr val="0037A6"/>
                </a:solidFill>
                <a:highlight>
                  <a:schemeClr val="lt1"/>
                </a:highlight>
                <a:latin typeface="Courier New"/>
                <a:ea typeface="Courier New"/>
                <a:cs typeface="Courier New"/>
                <a:sym typeface="Courier New"/>
              </a:rPr>
              <a:t>Description		</a:t>
            </a:r>
            <a:r>
              <a:rPr lang="en" sz="900">
                <a:solidFill>
                  <a:srgbClr val="067D17"/>
                </a:solidFill>
                <a:highlight>
                  <a:srgbClr val="FFFFFF"/>
                </a:highlight>
                <a:latin typeface="Courier New"/>
                <a:ea typeface="Courier New"/>
                <a:cs typeface="Courier New"/>
                <a:sym typeface="Courier New"/>
              </a:rPr>
              <a:t>A detailed description of the images: We see a wide shot of a room that looks like a secure, bank-like vault with a large, intricate, golden door that is partially open. Inside the vault, there is a room with ornate design elements and a group of four individuals sitting around a table covered with a red tablecloth, seemingly engaged in a serious conversation. The room is dimly lit with soft ambient light, highlighting the golden tones of the vault door and creating an atmosphere of secrecy and importance. The shot composition draws the viewer's attention to the contrast between the opulence of the vault door and the simplicity of the room where the meeting is taking place.</a:t>
            </a:r>
            <a:endParaRPr sz="900">
              <a:solidFill>
                <a:srgbClr val="871094"/>
              </a:solidFill>
              <a:highlight>
                <a:srgbClr val="FFFFFF"/>
              </a:highlight>
              <a:latin typeface="Courier New"/>
              <a:ea typeface="Courier New"/>
              <a:cs typeface="Courier New"/>
              <a:sym typeface="Courier New"/>
            </a:endParaRPr>
          </a:p>
        </p:txBody>
      </p:sp>
      <p:pic>
        <p:nvPicPr>
          <p:cNvPr id="401" name="Google Shape;401;p32" title="zvweaacTsTI_0000015.mp4">
            <a:hlinkClick r:id="rId3"/>
          </p:cNvPr>
          <p:cNvPicPr preferRelativeResize="0"/>
          <p:nvPr/>
        </p:nvPicPr>
        <p:blipFill>
          <a:blip r:embed="rId4">
            <a:alphaModFix/>
          </a:blip>
          <a:stretch>
            <a:fillRect/>
          </a:stretch>
        </p:blipFill>
        <p:spPr>
          <a:xfrm>
            <a:off x="289075" y="375985"/>
            <a:ext cx="3782099" cy="2127431"/>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01"/>
                                        </p:tgtEl>
                                        <p:attrNameLst>
                                          <p:attrName>style.visibility</p:attrName>
                                        </p:attrNameLst>
                                      </p:cBhvr>
                                      <p:to>
                                        <p:strVal val="visible"/>
                                      </p:to>
                                    </p:set>
                                    <p:animEffect transition="in" filter="fade">
                                      <p:cBhvr>
                                        <p:cTn id="7" dur="1000"/>
                                        <p:tgtEl>
                                          <p:spTgt spid="4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406" name="Google Shape;406;p33"/>
          <p:cNvSpPr txBox="1"/>
          <p:nvPr/>
        </p:nvSpPr>
        <p:spPr>
          <a:xfrm>
            <a:off x="532765" y="610235"/>
            <a:ext cx="8519100" cy="198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latin typeface="Microsoft Yahei"/>
              <a:ea typeface="Microsoft Yahei"/>
              <a:cs typeface="Microsoft Yahei"/>
              <a:sym typeface="Microsoft Yahei"/>
            </a:endParaRPr>
          </a:p>
        </p:txBody>
      </p:sp>
      <p:pic>
        <p:nvPicPr>
          <p:cNvPr id="407" name="Google Shape;407;p33" title="zvweaacTsTI_0000015.mp4">
            <a:hlinkClick r:id="rId3"/>
          </p:cNvPr>
          <p:cNvPicPr preferRelativeResize="0"/>
          <p:nvPr/>
        </p:nvPicPr>
        <p:blipFill>
          <a:blip r:embed="rId4">
            <a:alphaModFix/>
          </a:blip>
          <a:stretch>
            <a:fillRect/>
          </a:stretch>
        </p:blipFill>
        <p:spPr>
          <a:xfrm>
            <a:off x="275425" y="362310"/>
            <a:ext cx="3782099" cy="2127431"/>
          </a:xfrm>
          <a:prstGeom prst="rect">
            <a:avLst/>
          </a:prstGeom>
          <a:noFill/>
          <a:ln>
            <a:noFill/>
          </a:ln>
        </p:spPr>
      </p:pic>
      <p:sp>
        <p:nvSpPr>
          <p:cNvPr id="408" name="Google Shape;408;p33"/>
          <p:cNvSpPr txBox="1"/>
          <p:nvPr/>
        </p:nvSpPr>
        <p:spPr>
          <a:xfrm>
            <a:off x="4419375" y="162900"/>
            <a:ext cx="4512900" cy="512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b="1">
                <a:solidFill>
                  <a:srgbClr val="0037A6"/>
                </a:solidFill>
                <a:highlight>
                  <a:schemeClr val="lt1"/>
                </a:highlight>
                <a:latin typeface="Courier New"/>
                <a:ea typeface="Courier New"/>
                <a:cs typeface="Courier New"/>
                <a:sym typeface="Courier New"/>
              </a:rPr>
              <a:t>Content</a:t>
            </a:r>
            <a:r>
              <a:rPr lang="en" sz="900">
                <a:solidFill>
                  <a:srgbClr val="080808"/>
                </a:solidFill>
                <a:highlight>
                  <a:schemeClr val="lt1"/>
                </a:highlight>
                <a:latin typeface="Courier New"/>
                <a:ea typeface="Courier New"/>
                <a:cs typeface="Courier New"/>
                <a:sym typeface="Courier New"/>
              </a:rPr>
              <a:t>	</a:t>
            </a:r>
            <a:r>
              <a:rPr lang="en" sz="900" b="1">
                <a:solidFill>
                  <a:srgbClr val="080808"/>
                </a:solidFill>
                <a:highlight>
                  <a:schemeClr val="lt1"/>
                </a:highlight>
                <a:latin typeface="Courier New"/>
                <a:ea typeface="Courier New"/>
                <a:cs typeface="Courier New"/>
                <a:sym typeface="Courier New"/>
              </a:rPr>
              <a:t> </a:t>
            </a:r>
            <a:r>
              <a:rPr lang="en" sz="1000">
                <a:solidFill>
                  <a:srgbClr val="067D17"/>
                </a:solidFill>
                <a:highlight>
                  <a:srgbClr val="FFFFFF"/>
                </a:highlight>
                <a:latin typeface="Courier New"/>
                <a:ea typeface="Courier New"/>
                <a:cs typeface="Courier New"/>
                <a:sym typeface="Courier New"/>
              </a:rPr>
              <a:t>The image shows a man in mid-conversation or thought, sitting at what appears to be a dining table or a similar setting. The background is dimly lit with soft, warm lighting, and he is looking slightly downwards with a focused or contemplative expression.</a:t>
            </a:r>
            <a:endParaRPr sz="1000">
              <a:solidFill>
                <a:srgbClr val="0037A6"/>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 sz="900" b="1">
                <a:solidFill>
                  <a:srgbClr val="0037A6"/>
                </a:solidFill>
                <a:highlight>
                  <a:schemeClr val="lt1"/>
                </a:highlight>
                <a:latin typeface="Courier New"/>
                <a:ea typeface="Courier New"/>
                <a:cs typeface="Courier New"/>
                <a:sym typeface="Courier New"/>
              </a:rPr>
              <a:t>Category</a:t>
            </a:r>
            <a:r>
              <a:rPr lang="en" sz="900">
                <a:solidFill>
                  <a:srgbClr val="0037A6"/>
                </a:solidFill>
                <a:highlight>
                  <a:schemeClr val="lt1"/>
                </a:highlight>
                <a:latin typeface="Courier New"/>
                <a:ea typeface="Courier New"/>
                <a:cs typeface="Courier New"/>
                <a:sym typeface="Courier New"/>
              </a:rPr>
              <a:t>	</a:t>
            </a:r>
            <a:r>
              <a:rPr lang="en" sz="1000">
                <a:solidFill>
                  <a:srgbClr val="067D17"/>
                </a:solidFill>
                <a:highlight>
                  <a:srgbClr val="FFFFFF"/>
                </a:highlight>
                <a:latin typeface="Courier New"/>
                <a:ea typeface="Courier New"/>
                <a:cs typeface="Courier New"/>
                <a:sym typeface="Courier New"/>
              </a:rPr>
              <a:t>The category of the content seems to be a still from a film or television scene, considering the cinematic quality of the image and the expressive demeanor of the man, suggesting a </a:t>
            </a:r>
            <a:r>
              <a:rPr lang="en" sz="1000" u="sng">
                <a:solidFill>
                  <a:srgbClr val="067D17"/>
                </a:solidFill>
                <a:highlight>
                  <a:srgbClr val="FFFFFF"/>
                </a:highlight>
                <a:latin typeface="Courier New"/>
                <a:ea typeface="Courier New"/>
                <a:cs typeface="Courier New"/>
                <a:sym typeface="Courier New"/>
              </a:rPr>
              <a:t>narrative context</a:t>
            </a:r>
            <a:r>
              <a:rPr lang="en" sz="1000">
                <a:solidFill>
                  <a:srgbClr val="067D17"/>
                </a:solidFill>
                <a:highlight>
                  <a:srgbClr val="FFFFFF"/>
                </a:highlight>
                <a:latin typeface="Courier New"/>
                <a:ea typeface="Courier New"/>
                <a:cs typeface="Courier New"/>
                <a:sym typeface="Courier New"/>
              </a:rPr>
              <a:t>.</a:t>
            </a:r>
            <a:endParaRPr sz="1000">
              <a:solidFill>
                <a:srgbClr val="0037A6"/>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 sz="900" b="1">
                <a:solidFill>
                  <a:srgbClr val="0037A6"/>
                </a:solidFill>
                <a:highlight>
                  <a:schemeClr val="lt1"/>
                </a:highlight>
                <a:latin typeface="Courier New"/>
                <a:ea typeface="Courier New"/>
                <a:cs typeface="Courier New"/>
                <a:sym typeface="Courier New"/>
              </a:rPr>
              <a:t>Action	</a:t>
            </a:r>
            <a:r>
              <a:rPr lang="en" sz="900">
                <a:solidFill>
                  <a:srgbClr val="0037A6"/>
                </a:solidFill>
                <a:highlight>
                  <a:schemeClr val="lt1"/>
                </a:highlight>
                <a:latin typeface="Courier New"/>
                <a:ea typeface="Courier New"/>
                <a:cs typeface="Courier New"/>
                <a:sym typeface="Courier New"/>
              </a:rPr>
              <a:t>	</a:t>
            </a:r>
            <a:r>
              <a:rPr lang="en" sz="1000">
                <a:solidFill>
                  <a:srgbClr val="067D17"/>
                </a:solidFill>
                <a:highlight>
                  <a:srgbClr val="FFFFFF"/>
                </a:highlight>
                <a:latin typeface="Courier New"/>
                <a:ea typeface="Courier New"/>
                <a:cs typeface="Courier New"/>
                <a:sym typeface="Courier New"/>
              </a:rPr>
              <a:t>The action in the image is not dynamic; it depicts a stationary moment with the man likely engaged in dialogue or reflection, given his facial expression and the setting.</a:t>
            </a:r>
            <a:endParaRPr sz="1000">
              <a:solidFill>
                <a:srgbClr val="0037A6"/>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 sz="900" b="1">
                <a:solidFill>
                  <a:srgbClr val="0037A6"/>
                </a:solidFill>
                <a:highlight>
                  <a:schemeClr val="lt1"/>
                </a:highlight>
                <a:latin typeface="Courier New"/>
                <a:ea typeface="Courier New"/>
                <a:cs typeface="Courier New"/>
                <a:sym typeface="Courier New"/>
              </a:rPr>
              <a:t>Speed		</a:t>
            </a:r>
            <a:r>
              <a:rPr lang="en" sz="1000">
                <a:solidFill>
                  <a:srgbClr val="067D17"/>
                </a:solidFill>
                <a:highlight>
                  <a:srgbClr val="FFFFFF"/>
                </a:highlight>
                <a:latin typeface="Courier New"/>
                <a:ea typeface="Courier New"/>
                <a:cs typeface="Courier New"/>
                <a:sym typeface="Courier New"/>
              </a:rPr>
              <a:t>Since the image captures a still moment without any evident motion, it is not applicable to describe the action speed. However, the nature of the captured moment appears to be at rest, without any motion, so it would be characterized as 'very slow' or 'static'.</a:t>
            </a:r>
            <a:endParaRPr sz="1000">
              <a:solidFill>
                <a:srgbClr val="0037A6"/>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 sz="900" b="1">
                <a:solidFill>
                  <a:srgbClr val="0037A6"/>
                </a:solidFill>
                <a:highlight>
                  <a:schemeClr val="lt1"/>
                </a:highlight>
                <a:latin typeface="Courier New"/>
                <a:ea typeface="Courier New"/>
                <a:cs typeface="Courier New"/>
                <a:sym typeface="Courier New"/>
              </a:rPr>
              <a:t>Description		</a:t>
            </a:r>
            <a:r>
              <a:rPr lang="en" sz="1000">
                <a:solidFill>
                  <a:srgbClr val="067D17"/>
                </a:solidFill>
                <a:highlight>
                  <a:srgbClr val="FFFFFF"/>
                </a:highlight>
                <a:latin typeface="Courier New"/>
                <a:ea typeface="Courier New"/>
                <a:cs typeface="Courier New"/>
                <a:sym typeface="Courier New"/>
              </a:rPr>
              <a:t>In the detailed description, we see an adult man with a well-groomed beard and hair slicked back, sitting with a slightly slouched posture. He is wearing a light-colored shirt, and his expression is one of seriousness or contemplation. The setting around him is elegantly decorated, with what appears to be a red upholstered chair, a lamp providing a soft glow in the background, and a hint of a dining setting with elements such as a napkin or a table edge in the foreground. The image's mood is thoughtful and somewhat somber, emphasized by the ambient, warm lighting and the subject's introspective demeanor.</a:t>
            </a:r>
            <a:endParaRPr sz="1000">
              <a:solidFill>
                <a:srgbClr val="067D17"/>
              </a:solidFill>
              <a:highlight>
                <a:srgbClr val="FFFFFF"/>
              </a:highlight>
              <a:latin typeface="Courier New"/>
              <a:ea typeface="Courier New"/>
              <a:cs typeface="Courier New"/>
              <a:sym typeface="Courier New"/>
            </a:endParaRPr>
          </a:p>
          <a:p>
            <a:pPr marL="0" lvl="0" indent="0" algn="l" rtl="0">
              <a:spcBef>
                <a:spcPts val="0"/>
              </a:spcBef>
              <a:spcAft>
                <a:spcPts val="0"/>
              </a:spcAft>
              <a:buNone/>
            </a:pPr>
            <a:endParaRPr sz="1100" b="1">
              <a:solidFill>
                <a:schemeClr val="dk2"/>
              </a:solidFill>
            </a:endParaRPr>
          </a:p>
        </p:txBody>
      </p:sp>
      <p:sp>
        <p:nvSpPr>
          <p:cNvPr id="409" name="Google Shape;409;p33"/>
          <p:cNvSpPr txBox="1"/>
          <p:nvPr/>
        </p:nvSpPr>
        <p:spPr>
          <a:xfrm>
            <a:off x="1548325" y="3280425"/>
            <a:ext cx="25092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a:solidFill>
                  <a:schemeClr val="dk2"/>
                </a:solidFill>
              </a:rPr>
              <a:t>第二段gpt4 results ➡️</a:t>
            </a:r>
            <a:endParaRPr sz="1300">
              <a:solidFill>
                <a:schemeClr val="dk2"/>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07"/>
                                        </p:tgtEl>
                                        <p:attrNameLst>
                                          <p:attrName>style.visibility</p:attrName>
                                        </p:attrNameLst>
                                      </p:cBhvr>
                                      <p:to>
                                        <p:strVal val="visible"/>
                                      </p:to>
                                    </p:set>
                                    <p:animEffect transition="in" filter="fade">
                                      <p:cBhvr>
                                        <p:cTn id="7" dur="1000"/>
                                        <p:tgtEl>
                                          <p:spTgt spid="4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sp>
        <p:nvSpPr>
          <p:cNvPr id="414" name="Google Shape;414;p34"/>
          <p:cNvSpPr txBox="1"/>
          <p:nvPr/>
        </p:nvSpPr>
        <p:spPr>
          <a:xfrm>
            <a:off x="532765" y="610235"/>
            <a:ext cx="8519100" cy="198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latin typeface="Microsoft Yahei"/>
              <a:ea typeface="Microsoft Yahei"/>
              <a:cs typeface="Microsoft Yahei"/>
              <a:sym typeface="Microsoft Yahei"/>
            </a:endParaRPr>
          </a:p>
        </p:txBody>
      </p:sp>
      <p:sp>
        <p:nvSpPr>
          <p:cNvPr id="415" name="Google Shape;415;p34"/>
          <p:cNvSpPr txBox="1"/>
          <p:nvPr/>
        </p:nvSpPr>
        <p:spPr>
          <a:xfrm>
            <a:off x="4086900" y="170550"/>
            <a:ext cx="4965000" cy="4756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b="1">
                <a:solidFill>
                  <a:srgbClr val="871094"/>
                </a:solidFill>
                <a:highlight>
                  <a:srgbClr val="FFFFFF"/>
                </a:highlight>
                <a:latin typeface="Courier New"/>
                <a:ea typeface="Courier New"/>
                <a:cs typeface="Courier New"/>
                <a:sym typeface="Courier New"/>
              </a:rPr>
              <a:t>"frame_caption"</a:t>
            </a:r>
            <a:r>
              <a:rPr lang="en" sz="900" b="1">
                <a:solidFill>
                  <a:srgbClr val="080808"/>
                </a:solidFill>
                <a:highlight>
                  <a:srgbClr val="FFFFFF"/>
                </a:highlight>
                <a:latin typeface="Courier New"/>
                <a:ea typeface="Courier New"/>
                <a:cs typeface="Courier New"/>
                <a:sym typeface="Courier New"/>
              </a:rPr>
              <a:t>:</a:t>
            </a:r>
            <a:r>
              <a:rPr lang="en" sz="900">
                <a:solidFill>
                  <a:srgbClr val="080808"/>
                </a:solidFill>
                <a:highlight>
                  <a:srgbClr val="FFFFFF"/>
                </a:highlight>
                <a:latin typeface="Courier New"/>
                <a:ea typeface="Courier New"/>
                <a:cs typeface="Courier New"/>
                <a:sym typeface="Courier New"/>
              </a:rPr>
              <a:t> </a:t>
            </a:r>
            <a:endParaRPr sz="900">
              <a:solidFill>
                <a:srgbClr val="080808"/>
              </a:solidFill>
              <a:highlight>
                <a:srgbClr val="FFFFFF"/>
              </a:highlight>
              <a:latin typeface="Courier New"/>
              <a:ea typeface="Courier New"/>
              <a:cs typeface="Courier New"/>
              <a:sym typeface="Courier New"/>
            </a:endParaRPr>
          </a:p>
          <a:p>
            <a:pPr marL="457200" lvl="0" indent="-285750" algn="l" rtl="0">
              <a:spcBef>
                <a:spcPts val="0"/>
              </a:spcBef>
              <a:spcAft>
                <a:spcPts val="0"/>
              </a:spcAft>
              <a:buClr>
                <a:srgbClr val="067D17"/>
              </a:buClr>
              <a:buSzPts val="900"/>
              <a:buFont typeface="Courier New"/>
              <a:buChar char="●"/>
            </a:pPr>
            <a:r>
              <a:rPr lang="en" sz="900">
                <a:solidFill>
                  <a:srgbClr val="067D17"/>
                </a:solidFill>
                <a:highlight>
                  <a:srgbClr val="FFFFFF"/>
                </a:highlight>
                <a:latin typeface="Courier New"/>
                <a:ea typeface="Courier New"/>
                <a:cs typeface="Courier New"/>
                <a:sym typeface="Courier New"/>
              </a:rPr>
              <a:t>a man in a suit and tie looking down .  </a:t>
            </a:r>
            <a:endParaRPr sz="900">
              <a:solidFill>
                <a:srgbClr val="067D17"/>
              </a:solidFill>
              <a:highlight>
                <a:srgbClr val="FFFFFF"/>
              </a:highlight>
              <a:latin typeface="Courier New"/>
              <a:ea typeface="Courier New"/>
              <a:cs typeface="Courier New"/>
              <a:sym typeface="Courier New"/>
            </a:endParaRPr>
          </a:p>
          <a:p>
            <a:pPr marL="457200" lvl="0" indent="-285750" algn="l" rtl="0">
              <a:spcBef>
                <a:spcPts val="0"/>
              </a:spcBef>
              <a:spcAft>
                <a:spcPts val="0"/>
              </a:spcAft>
              <a:buClr>
                <a:srgbClr val="067D17"/>
              </a:buClr>
              <a:buSzPts val="900"/>
              <a:buFont typeface="Courier New"/>
              <a:buChar char="●"/>
            </a:pPr>
            <a:r>
              <a:rPr lang="en" sz="900">
                <a:solidFill>
                  <a:srgbClr val="067D17"/>
                </a:solidFill>
                <a:highlight>
                  <a:srgbClr val="FFFFFF"/>
                </a:highlight>
                <a:latin typeface="Courier New"/>
                <a:ea typeface="Courier New"/>
                <a:cs typeface="Courier New"/>
                <a:sym typeface="Courier New"/>
              </a:rPr>
              <a:t>a man in a suit and a tie .  </a:t>
            </a:r>
            <a:endParaRPr sz="900">
              <a:solidFill>
                <a:srgbClr val="067D17"/>
              </a:solidFill>
              <a:highlight>
                <a:srgbClr val="FFFFFF"/>
              </a:highlight>
              <a:latin typeface="Courier New"/>
              <a:ea typeface="Courier New"/>
              <a:cs typeface="Courier New"/>
              <a:sym typeface="Courier New"/>
            </a:endParaRPr>
          </a:p>
          <a:p>
            <a:pPr marL="457200" lvl="0" indent="-285750" algn="l" rtl="0">
              <a:spcBef>
                <a:spcPts val="0"/>
              </a:spcBef>
              <a:spcAft>
                <a:spcPts val="0"/>
              </a:spcAft>
              <a:buClr>
                <a:srgbClr val="067D17"/>
              </a:buClr>
              <a:buSzPts val="900"/>
              <a:buFont typeface="Courier New"/>
              <a:buChar char="●"/>
            </a:pPr>
            <a:r>
              <a:rPr lang="en" sz="900">
                <a:solidFill>
                  <a:srgbClr val="067D17"/>
                </a:solidFill>
                <a:highlight>
                  <a:srgbClr val="FFFFFF"/>
                </a:highlight>
                <a:latin typeface="Courier New"/>
                <a:ea typeface="Courier New"/>
                <a:cs typeface="Courier New"/>
                <a:sym typeface="Courier New"/>
              </a:rPr>
              <a:t>a man in a suit and tie in a dark room .</a:t>
            </a:r>
            <a:endParaRPr sz="900">
              <a:solidFill>
                <a:srgbClr val="080808"/>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 sz="900" b="1">
                <a:solidFill>
                  <a:srgbClr val="871094"/>
                </a:solidFill>
                <a:highlight>
                  <a:srgbClr val="FFFFFF"/>
                </a:highlight>
                <a:latin typeface="Courier New"/>
                <a:ea typeface="Courier New"/>
                <a:cs typeface="Courier New"/>
                <a:sym typeface="Courier New"/>
              </a:rPr>
              <a:t>"video_blip"</a:t>
            </a:r>
            <a:r>
              <a:rPr lang="en" sz="900" b="1">
                <a:solidFill>
                  <a:srgbClr val="080808"/>
                </a:solidFill>
                <a:highlight>
                  <a:srgbClr val="FFFFFF"/>
                </a:highlight>
                <a:latin typeface="Courier New"/>
                <a:ea typeface="Courier New"/>
                <a:cs typeface="Courier New"/>
                <a:sym typeface="Courier New"/>
              </a:rPr>
              <a:t>:</a:t>
            </a:r>
            <a:r>
              <a:rPr lang="en" sz="900">
                <a:solidFill>
                  <a:srgbClr val="080808"/>
                </a:solidFill>
                <a:highlight>
                  <a:srgbClr val="FFFFFF"/>
                </a:highlight>
                <a:latin typeface="Courier New"/>
                <a:ea typeface="Courier New"/>
                <a:cs typeface="Courier New"/>
                <a:sym typeface="Courier New"/>
              </a:rPr>
              <a:t> </a:t>
            </a:r>
            <a:r>
              <a:rPr lang="en" sz="900">
                <a:solidFill>
                  <a:srgbClr val="067D17"/>
                </a:solidFill>
                <a:highlight>
                  <a:srgbClr val="FFFFFF"/>
                </a:highlight>
                <a:latin typeface="Courier New"/>
                <a:ea typeface="Courier New"/>
                <a:cs typeface="Courier New"/>
                <a:sym typeface="Courier New"/>
              </a:rPr>
              <a:t>"the man in the suit is looking at something"</a:t>
            </a:r>
            <a:r>
              <a:rPr lang="en" sz="900">
                <a:solidFill>
                  <a:srgbClr val="080808"/>
                </a:solidFill>
                <a:highlight>
                  <a:srgbClr val="FFFFFF"/>
                </a:highlight>
                <a:latin typeface="Courier New"/>
                <a:ea typeface="Courier New"/>
                <a:cs typeface="Courier New"/>
                <a:sym typeface="Courier New"/>
              </a:rPr>
              <a:t>,</a:t>
            </a:r>
            <a:endParaRPr sz="900">
              <a:solidFill>
                <a:srgbClr val="080808"/>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 sz="900" b="1">
                <a:solidFill>
                  <a:srgbClr val="871094"/>
                </a:solidFill>
                <a:highlight>
                  <a:srgbClr val="FFFFFF"/>
                </a:highlight>
                <a:latin typeface="Courier New"/>
                <a:ea typeface="Courier New"/>
                <a:cs typeface="Courier New"/>
                <a:sym typeface="Courier New"/>
              </a:rPr>
              <a:t>"gpt4"</a:t>
            </a:r>
            <a:r>
              <a:rPr lang="en" sz="900" b="1">
                <a:solidFill>
                  <a:srgbClr val="080808"/>
                </a:solidFill>
                <a:highlight>
                  <a:srgbClr val="FFFFFF"/>
                </a:highlight>
                <a:latin typeface="Courier New"/>
                <a:ea typeface="Courier New"/>
                <a:cs typeface="Courier New"/>
                <a:sym typeface="Courier New"/>
              </a:rPr>
              <a:t>: </a:t>
            </a:r>
            <a:endParaRPr sz="900">
              <a:solidFill>
                <a:srgbClr val="067D17"/>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 sz="900" b="1">
                <a:solidFill>
                  <a:srgbClr val="0037A6"/>
                </a:solidFill>
                <a:highlight>
                  <a:schemeClr val="lt1"/>
                </a:highlight>
                <a:latin typeface="Courier New"/>
                <a:ea typeface="Courier New"/>
                <a:cs typeface="Courier New"/>
                <a:sym typeface="Courier New"/>
              </a:rPr>
              <a:t>Content</a:t>
            </a:r>
            <a:r>
              <a:rPr lang="en" sz="900">
                <a:solidFill>
                  <a:srgbClr val="080808"/>
                </a:solidFill>
                <a:highlight>
                  <a:schemeClr val="lt1"/>
                </a:highlight>
                <a:latin typeface="Courier New"/>
                <a:ea typeface="Courier New"/>
                <a:cs typeface="Courier New"/>
                <a:sym typeface="Courier New"/>
              </a:rPr>
              <a:t>	</a:t>
            </a:r>
            <a:r>
              <a:rPr lang="en" sz="900" b="1">
                <a:solidFill>
                  <a:srgbClr val="080808"/>
                </a:solidFill>
                <a:highlight>
                  <a:schemeClr val="lt1"/>
                </a:highlight>
                <a:latin typeface="Courier New"/>
                <a:ea typeface="Courier New"/>
                <a:cs typeface="Courier New"/>
                <a:sym typeface="Courier New"/>
              </a:rPr>
              <a:t> </a:t>
            </a:r>
            <a:r>
              <a:rPr lang="en" sz="900">
                <a:solidFill>
                  <a:srgbClr val="067D17"/>
                </a:solidFill>
                <a:highlight>
                  <a:srgbClr val="FFFFFF"/>
                </a:highlight>
                <a:latin typeface="Courier New"/>
                <a:ea typeface="Courier New"/>
                <a:cs typeface="Courier New"/>
                <a:sym typeface="Courier New"/>
              </a:rPr>
              <a:t>The content in the images appears to be a man in the middle of speaking or reacting during a conversation. He is dressed formally, indicating that the setting could be a professional or formal environment.</a:t>
            </a:r>
            <a:endParaRPr sz="900">
              <a:solidFill>
                <a:srgbClr val="0037A6"/>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 sz="900" b="1">
                <a:solidFill>
                  <a:srgbClr val="0037A6"/>
                </a:solidFill>
                <a:highlight>
                  <a:schemeClr val="lt1"/>
                </a:highlight>
                <a:latin typeface="Courier New"/>
                <a:ea typeface="Courier New"/>
                <a:cs typeface="Courier New"/>
                <a:sym typeface="Courier New"/>
              </a:rPr>
              <a:t>Category</a:t>
            </a:r>
            <a:r>
              <a:rPr lang="en" sz="900">
                <a:solidFill>
                  <a:srgbClr val="0037A6"/>
                </a:solidFill>
                <a:highlight>
                  <a:schemeClr val="lt1"/>
                </a:highlight>
                <a:latin typeface="Courier New"/>
                <a:ea typeface="Courier New"/>
                <a:cs typeface="Courier New"/>
                <a:sym typeface="Courier New"/>
              </a:rPr>
              <a:t>	</a:t>
            </a:r>
            <a:r>
              <a:rPr lang="en" sz="900">
                <a:solidFill>
                  <a:srgbClr val="067D17"/>
                </a:solidFill>
                <a:highlight>
                  <a:srgbClr val="FFFFFF"/>
                </a:highlight>
                <a:latin typeface="Courier New"/>
                <a:ea typeface="Courier New"/>
                <a:cs typeface="Courier New"/>
                <a:sym typeface="Courier New"/>
              </a:rPr>
              <a:t>The category of the content seems to be a film or television scene, as suggested by the professional quality of the image and the framing of the subject, which is typical of cinematic productions.</a:t>
            </a:r>
            <a:endParaRPr sz="900">
              <a:solidFill>
                <a:srgbClr val="0037A6"/>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 sz="900" b="1">
                <a:solidFill>
                  <a:srgbClr val="0037A6"/>
                </a:solidFill>
                <a:highlight>
                  <a:schemeClr val="lt1"/>
                </a:highlight>
                <a:latin typeface="Courier New"/>
                <a:ea typeface="Courier New"/>
                <a:cs typeface="Courier New"/>
                <a:sym typeface="Courier New"/>
              </a:rPr>
              <a:t>Action	</a:t>
            </a:r>
            <a:r>
              <a:rPr lang="en" sz="900">
                <a:solidFill>
                  <a:srgbClr val="0037A6"/>
                </a:solidFill>
                <a:highlight>
                  <a:schemeClr val="lt1"/>
                </a:highlight>
                <a:latin typeface="Courier New"/>
                <a:ea typeface="Courier New"/>
                <a:cs typeface="Courier New"/>
                <a:sym typeface="Courier New"/>
              </a:rPr>
              <a:t>	</a:t>
            </a:r>
            <a:r>
              <a:rPr lang="en" sz="900">
                <a:solidFill>
                  <a:srgbClr val="067D17"/>
                </a:solidFill>
                <a:highlight>
                  <a:srgbClr val="FFFFFF"/>
                </a:highlight>
                <a:latin typeface="Courier New"/>
                <a:ea typeface="Courier New"/>
                <a:cs typeface="Courier New"/>
                <a:sym typeface="Courier New"/>
              </a:rPr>
              <a:t>The action in the images is of the man speaking or reacting. There are no physical actions such as running, dancing, or playing an instrument.</a:t>
            </a:r>
            <a:endParaRPr sz="900">
              <a:solidFill>
                <a:srgbClr val="0037A6"/>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 sz="900" b="1">
                <a:solidFill>
                  <a:srgbClr val="0037A6"/>
                </a:solidFill>
                <a:highlight>
                  <a:schemeClr val="lt1"/>
                </a:highlight>
                <a:latin typeface="Courier New"/>
                <a:ea typeface="Courier New"/>
                <a:cs typeface="Courier New"/>
                <a:sym typeface="Courier New"/>
              </a:rPr>
              <a:t>Speed		</a:t>
            </a:r>
            <a:r>
              <a:rPr lang="en" sz="900">
                <a:solidFill>
                  <a:srgbClr val="067D17"/>
                </a:solidFill>
                <a:highlight>
                  <a:srgbClr val="FFFFFF"/>
                </a:highlight>
                <a:latin typeface="Courier New"/>
                <a:ea typeface="Courier New"/>
                <a:cs typeface="Courier New"/>
                <a:sym typeface="Courier New"/>
              </a:rPr>
              <a:t>Since the images capture moments of a person speaking, the action speed is not applicable in the context of physical movements. However, if we were to infer the pace of speech or reaction, it would be considered 'medium,' as this is the typical speed for conversation.</a:t>
            </a:r>
            <a:endParaRPr sz="900">
              <a:solidFill>
                <a:srgbClr val="0037A6"/>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 sz="900" b="1">
                <a:solidFill>
                  <a:srgbClr val="0037A6"/>
                </a:solidFill>
                <a:highlight>
                  <a:schemeClr val="lt1"/>
                </a:highlight>
                <a:latin typeface="Courier New"/>
                <a:ea typeface="Courier New"/>
                <a:cs typeface="Courier New"/>
                <a:sym typeface="Courier New"/>
              </a:rPr>
              <a:t>Description		</a:t>
            </a:r>
            <a:r>
              <a:rPr lang="en" sz="900">
                <a:solidFill>
                  <a:srgbClr val="067D17"/>
                </a:solidFill>
                <a:highlight>
                  <a:srgbClr val="FFFFFF"/>
                </a:highlight>
                <a:latin typeface="Courier New"/>
                <a:ea typeface="Courier New"/>
                <a:cs typeface="Courier New"/>
                <a:sym typeface="Courier New"/>
              </a:rPr>
              <a:t>The images show a middle-aged man with dark hair, wearing a formal navy blue suit with a tie. He appears to be engaged in a conversation, indicated by his open mouth and expressive facial features, which suggest he is either speaking or responding to someone off-camera. The lighting is dim and focused, highlighting the man's face against a dark background, which adds to the intensity of the scene. His facial expressions change slightly between the images, indicating a flow of conversation or a series of reactions. The images convey a sense of drama and narrative progression, characteristic of a movie or TV show scene."</a:t>
            </a:r>
            <a:endParaRPr sz="900">
              <a:solidFill>
                <a:srgbClr val="067D17"/>
              </a:solidFill>
              <a:highlight>
                <a:srgbClr val="FFFFFF"/>
              </a:highlight>
              <a:latin typeface="Courier New"/>
              <a:ea typeface="Courier New"/>
              <a:cs typeface="Courier New"/>
              <a:sym typeface="Courier New"/>
            </a:endParaRPr>
          </a:p>
          <a:p>
            <a:pPr marL="0" lvl="0" indent="0" algn="l" rtl="0">
              <a:spcBef>
                <a:spcPts val="0"/>
              </a:spcBef>
              <a:spcAft>
                <a:spcPts val="0"/>
              </a:spcAft>
              <a:buNone/>
            </a:pPr>
            <a:endParaRPr sz="900">
              <a:solidFill>
                <a:srgbClr val="871094"/>
              </a:solidFill>
              <a:highlight>
                <a:srgbClr val="FFFFFF"/>
              </a:highlight>
              <a:latin typeface="Courier New"/>
              <a:ea typeface="Courier New"/>
              <a:cs typeface="Courier New"/>
              <a:sym typeface="Courier New"/>
            </a:endParaRPr>
          </a:p>
        </p:txBody>
      </p:sp>
      <p:pic>
        <p:nvPicPr>
          <p:cNvPr id="416" name="Google Shape;416;p34" title="zvweaacTsTI_0000016.mp4">
            <a:hlinkClick r:id="rId3"/>
          </p:cNvPr>
          <p:cNvPicPr preferRelativeResize="0"/>
          <p:nvPr/>
        </p:nvPicPr>
        <p:blipFill>
          <a:blip r:embed="rId4">
            <a:alphaModFix/>
          </a:blip>
          <a:stretch>
            <a:fillRect/>
          </a:stretch>
        </p:blipFill>
        <p:spPr>
          <a:xfrm>
            <a:off x="152400" y="961535"/>
            <a:ext cx="3782099" cy="2127431"/>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16"/>
                                        </p:tgtEl>
                                        <p:attrNameLst>
                                          <p:attrName>style.visibility</p:attrName>
                                        </p:attrNameLst>
                                      </p:cBhvr>
                                      <p:to>
                                        <p:strVal val="visible"/>
                                      </p:to>
                                    </p:set>
                                    <p:animEffect transition="in" filter="fade">
                                      <p:cBhvr>
                                        <p:cTn id="7" dur="1000"/>
                                        <p:tgtEl>
                                          <p:spTgt spid="4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sp>
        <p:nvSpPr>
          <p:cNvPr id="421" name="Google Shape;421;p35"/>
          <p:cNvSpPr txBox="1"/>
          <p:nvPr/>
        </p:nvSpPr>
        <p:spPr>
          <a:xfrm>
            <a:off x="532765" y="610235"/>
            <a:ext cx="8519100" cy="198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latin typeface="Microsoft Yahei"/>
              <a:ea typeface="Microsoft Yahei"/>
              <a:cs typeface="Microsoft Yahei"/>
              <a:sym typeface="Microsoft Yahei"/>
            </a:endParaRPr>
          </a:p>
        </p:txBody>
      </p:sp>
      <p:sp>
        <p:nvSpPr>
          <p:cNvPr id="422" name="Google Shape;422;p35"/>
          <p:cNvSpPr txBox="1"/>
          <p:nvPr/>
        </p:nvSpPr>
        <p:spPr>
          <a:xfrm>
            <a:off x="4086900" y="247500"/>
            <a:ext cx="4838100" cy="4617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a:solidFill>
                  <a:srgbClr val="871094"/>
                </a:solidFill>
                <a:highlight>
                  <a:srgbClr val="FFFFFF"/>
                </a:highlight>
                <a:latin typeface="Courier New"/>
                <a:ea typeface="Courier New"/>
                <a:cs typeface="Courier New"/>
                <a:sym typeface="Courier New"/>
              </a:rPr>
              <a:t>"frame_caption"</a:t>
            </a:r>
            <a:r>
              <a:rPr lang="en" sz="900">
                <a:solidFill>
                  <a:srgbClr val="080808"/>
                </a:solidFill>
                <a:highlight>
                  <a:srgbClr val="FFFFFF"/>
                </a:highlight>
                <a:latin typeface="Courier New"/>
                <a:ea typeface="Courier New"/>
                <a:cs typeface="Courier New"/>
                <a:sym typeface="Courier New"/>
              </a:rPr>
              <a:t>: </a:t>
            </a:r>
            <a:endParaRPr sz="900">
              <a:solidFill>
                <a:srgbClr val="080808"/>
              </a:solidFill>
              <a:highlight>
                <a:srgbClr val="FFFFFF"/>
              </a:highlight>
              <a:latin typeface="Courier New"/>
              <a:ea typeface="Courier New"/>
              <a:cs typeface="Courier New"/>
              <a:sym typeface="Courier New"/>
            </a:endParaRPr>
          </a:p>
          <a:p>
            <a:pPr marL="457200" lvl="0" indent="-285750" algn="l" rtl="0">
              <a:spcBef>
                <a:spcPts val="0"/>
              </a:spcBef>
              <a:spcAft>
                <a:spcPts val="0"/>
              </a:spcAft>
              <a:buClr>
                <a:srgbClr val="067D17"/>
              </a:buClr>
              <a:buSzPts val="900"/>
              <a:buFont typeface="Courier New"/>
              <a:buChar char="●"/>
            </a:pPr>
            <a:r>
              <a:rPr lang="en" sz="900">
                <a:solidFill>
                  <a:srgbClr val="067D17"/>
                </a:solidFill>
                <a:highlight>
                  <a:srgbClr val="FFFFFF"/>
                </a:highlight>
                <a:latin typeface="Courier New"/>
                <a:ea typeface="Courier New"/>
                <a:cs typeface="Courier New"/>
                <a:sym typeface="Courier New"/>
              </a:rPr>
              <a:t>a close up of a person sitting on a couch in a dark room </a:t>
            </a:r>
            <a:endParaRPr sz="900">
              <a:solidFill>
                <a:srgbClr val="067D17"/>
              </a:solidFill>
              <a:highlight>
                <a:srgbClr val="FFFFFF"/>
              </a:highlight>
              <a:latin typeface="Courier New"/>
              <a:ea typeface="Courier New"/>
              <a:cs typeface="Courier New"/>
              <a:sym typeface="Courier New"/>
            </a:endParaRPr>
          </a:p>
          <a:p>
            <a:pPr marL="457200" lvl="0" indent="-285750" algn="l" rtl="0">
              <a:spcBef>
                <a:spcPts val="0"/>
              </a:spcBef>
              <a:spcAft>
                <a:spcPts val="0"/>
              </a:spcAft>
              <a:buClr>
                <a:srgbClr val="067D17"/>
              </a:buClr>
              <a:buSzPts val="900"/>
              <a:buFont typeface="Courier New"/>
              <a:buChar char="●"/>
            </a:pPr>
            <a:r>
              <a:rPr lang="en" sz="900">
                <a:solidFill>
                  <a:srgbClr val="067D17"/>
                </a:solidFill>
                <a:highlight>
                  <a:srgbClr val="FFFFFF"/>
                </a:highlight>
                <a:latin typeface="Courier New"/>
                <a:ea typeface="Courier New"/>
                <a:cs typeface="Courier New"/>
                <a:sym typeface="Courier New"/>
              </a:rPr>
              <a:t>a close up of a person sitting in a chair , </a:t>
            </a:r>
            <a:endParaRPr sz="900">
              <a:solidFill>
                <a:srgbClr val="067D17"/>
              </a:solidFill>
              <a:highlight>
                <a:srgbClr val="FFFFFF"/>
              </a:highlight>
              <a:latin typeface="Courier New"/>
              <a:ea typeface="Courier New"/>
              <a:cs typeface="Courier New"/>
              <a:sym typeface="Courier New"/>
            </a:endParaRPr>
          </a:p>
          <a:p>
            <a:pPr marL="457200" lvl="0" indent="-285750" algn="l" rtl="0">
              <a:spcBef>
                <a:spcPts val="0"/>
              </a:spcBef>
              <a:spcAft>
                <a:spcPts val="0"/>
              </a:spcAft>
              <a:buClr>
                <a:srgbClr val="067D17"/>
              </a:buClr>
              <a:buSzPts val="900"/>
              <a:buFont typeface="Courier New"/>
              <a:buChar char="●"/>
            </a:pPr>
            <a:r>
              <a:rPr lang="en" sz="900">
                <a:solidFill>
                  <a:srgbClr val="067D17"/>
                </a:solidFill>
                <a:highlight>
                  <a:srgbClr val="FFFFFF"/>
                </a:highlight>
                <a:latin typeface="Courier New"/>
                <a:ea typeface="Courier New"/>
                <a:cs typeface="Courier New"/>
                <a:sym typeface="Courier New"/>
              </a:rPr>
              <a:t>a close up of a person sitting in a chair </a:t>
            </a:r>
            <a:endParaRPr sz="900">
              <a:solidFill>
                <a:srgbClr val="080808"/>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 sz="900">
                <a:solidFill>
                  <a:srgbClr val="871094"/>
                </a:solidFill>
                <a:highlight>
                  <a:srgbClr val="FFFFFF"/>
                </a:highlight>
                <a:latin typeface="Courier New"/>
                <a:ea typeface="Courier New"/>
                <a:cs typeface="Courier New"/>
                <a:sym typeface="Courier New"/>
              </a:rPr>
              <a:t>"video_blip"</a:t>
            </a:r>
            <a:r>
              <a:rPr lang="en" sz="900">
                <a:solidFill>
                  <a:srgbClr val="080808"/>
                </a:solidFill>
                <a:highlight>
                  <a:srgbClr val="FFFFFF"/>
                </a:highlight>
                <a:latin typeface="Courier New"/>
                <a:ea typeface="Courier New"/>
                <a:cs typeface="Courier New"/>
                <a:sym typeface="Courier New"/>
              </a:rPr>
              <a:t>: </a:t>
            </a:r>
            <a:r>
              <a:rPr lang="en" sz="900">
                <a:solidFill>
                  <a:srgbClr val="067D17"/>
                </a:solidFill>
                <a:highlight>
                  <a:srgbClr val="FFFFFF"/>
                </a:highlight>
                <a:latin typeface="Courier New"/>
                <a:ea typeface="Courier New"/>
                <a:cs typeface="Courier New"/>
                <a:sym typeface="Courier New"/>
              </a:rPr>
              <a:t>"the man in the beige shirt is looking at the camera"</a:t>
            </a:r>
            <a:r>
              <a:rPr lang="en" sz="900">
                <a:solidFill>
                  <a:srgbClr val="080808"/>
                </a:solidFill>
                <a:highlight>
                  <a:srgbClr val="FFFFFF"/>
                </a:highlight>
                <a:latin typeface="Courier New"/>
                <a:ea typeface="Courier New"/>
                <a:cs typeface="Courier New"/>
                <a:sym typeface="Courier New"/>
              </a:rPr>
              <a:t>,</a:t>
            </a:r>
            <a:endParaRPr sz="900">
              <a:solidFill>
                <a:srgbClr val="080808"/>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 sz="900">
                <a:solidFill>
                  <a:srgbClr val="871094"/>
                </a:solidFill>
                <a:highlight>
                  <a:srgbClr val="FFFFFF"/>
                </a:highlight>
                <a:latin typeface="Courier New"/>
                <a:ea typeface="Courier New"/>
                <a:cs typeface="Courier New"/>
                <a:sym typeface="Courier New"/>
              </a:rPr>
              <a:t>"gpt4"</a:t>
            </a:r>
            <a:r>
              <a:rPr lang="en" sz="900">
                <a:solidFill>
                  <a:srgbClr val="080808"/>
                </a:solidFill>
                <a:highlight>
                  <a:srgbClr val="FFFFFF"/>
                </a:highlight>
                <a:latin typeface="Courier New"/>
                <a:ea typeface="Courier New"/>
                <a:cs typeface="Courier New"/>
                <a:sym typeface="Courier New"/>
              </a:rPr>
              <a:t>: </a:t>
            </a:r>
            <a:endParaRPr sz="900">
              <a:solidFill>
                <a:srgbClr val="067D17"/>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 sz="900" b="1">
                <a:solidFill>
                  <a:srgbClr val="0037A6"/>
                </a:solidFill>
                <a:highlight>
                  <a:schemeClr val="lt1"/>
                </a:highlight>
                <a:latin typeface="Courier New"/>
                <a:ea typeface="Courier New"/>
                <a:cs typeface="Courier New"/>
                <a:sym typeface="Courier New"/>
              </a:rPr>
              <a:t>Content</a:t>
            </a:r>
            <a:r>
              <a:rPr lang="en" sz="900">
                <a:solidFill>
                  <a:srgbClr val="080808"/>
                </a:solidFill>
                <a:highlight>
                  <a:schemeClr val="lt1"/>
                </a:highlight>
                <a:latin typeface="Courier New"/>
                <a:ea typeface="Courier New"/>
                <a:cs typeface="Courier New"/>
                <a:sym typeface="Courier New"/>
              </a:rPr>
              <a:t>	</a:t>
            </a:r>
            <a:r>
              <a:rPr lang="en" sz="900" b="1">
                <a:solidFill>
                  <a:srgbClr val="080808"/>
                </a:solidFill>
                <a:highlight>
                  <a:schemeClr val="lt1"/>
                </a:highlight>
                <a:latin typeface="Courier New"/>
                <a:ea typeface="Courier New"/>
                <a:cs typeface="Courier New"/>
                <a:sym typeface="Courier New"/>
              </a:rPr>
              <a:t> </a:t>
            </a:r>
            <a:r>
              <a:rPr lang="en" sz="900">
                <a:solidFill>
                  <a:srgbClr val="067D17"/>
                </a:solidFill>
                <a:highlight>
                  <a:srgbClr val="FFFFFF"/>
                </a:highlight>
                <a:latin typeface="Courier New"/>
                <a:ea typeface="Courier New"/>
                <a:cs typeface="Courier New"/>
                <a:sym typeface="Courier New"/>
              </a:rPr>
              <a:t>The content in these images is a man sitting at a table, seemingly engaged in a conversation or listening intently. He appears thoughtful and focused on the discussion.</a:t>
            </a:r>
            <a:endParaRPr sz="900">
              <a:solidFill>
                <a:srgbClr val="0037A6"/>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 sz="900" b="1">
                <a:solidFill>
                  <a:srgbClr val="0037A6"/>
                </a:solidFill>
                <a:highlight>
                  <a:schemeClr val="lt1"/>
                </a:highlight>
                <a:latin typeface="Courier New"/>
                <a:ea typeface="Courier New"/>
                <a:cs typeface="Courier New"/>
                <a:sym typeface="Courier New"/>
              </a:rPr>
              <a:t>Category</a:t>
            </a:r>
            <a:r>
              <a:rPr lang="en" sz="900">
                <a:solidFill>
                  <a:srgbClr val="0037A6"/>
                </a:solidFill>
                <a:highlight>
                  <a:schemeClr val="lt1"/>
                </a:highlight>
                <a:latin typeface="Courier New"/>
                <a:ea typeface="Courier New"/>
                <a:cs typeface="Courier New"/>
                <a:sym typeface="Courier New"/>
              </a:rPr>
              <a:t>	</a:t>
            </a:r>
            <a:r>
              <a:rPr lang="en" sz="900">
                <a:solidFill>
                  <a:srgbClr val="067D17"/>
                </a:solidFill>
                <a:highlight>
                  <a:srgbClr val="FFFFFF"/>
                </a:highlight>
                <a:latin typeface="Courier New"/>
                <a:ea typeface="Courier New"/>
                <a:cs typeface="Courier New"/>
                <a:sym typeface="Courier New"/>
              </a:rPr>
              <a:t>The category of the content is likely a film or television scene, indicated by the cinematic quality and framing of the images.</a:t>
            </a:r>
            <a:endParaRPr sz="900">
              <a:solidFill>
                <a:srgbClr val="0037A6"/>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 sz="900" b="1">
                <a:solidFill>
                  <a:srgbClr val="0037A6"/>
                </a:solidFill>
                <a:highlight>
                  <a:schemeClr val="lt1"/>
                </a:highlight>
                <a:latin typeface="Courier New"/>
                <a:ea typeface="Courier New"/>
                <a:cs typeface="Courier New"/>
                <a:sym typeface="Courier New"/>
              </a:rPr>
              <a:t>Action	</a:t>
            </a:r>
            <a:r>
              <a:rPr lang="en" sz="900">
                <a:solidFill>
                  <a:srgbClr val="0037A6"/>
                </a:solidFill>
                <a:highlight>
                  <a:schemeClr val="lt1"/>
                </a:highlight>
                <a:latin typeface="Courier New"/>
                <a:ea typeface="Courier New"/>
                <a:cs typeface="Courier New"/>
                <a:sym typeface="Courier New"/>
              </a:rPr>
              <a:t>	</a:t>
            </a:r>
            <a:r>
              <a:rPr lang="en" sz="900">
                <a:solidFill>
                  <a:srgbClr val="067D17"/>
                </a:solidFill>
                <a:highlight>
                  <a:srgbClr val="FFFFFF"/>
                </a:highlight>
                <a:latin typeface="Courier New"/>
                <a:ea typeface="Courier New"/>
                <a:cs typeface="Courier New"/>
                <a:sym typeface="Courier New"/>
              </a:rPr>
              <a:t>The action depicted in the images is conversational or contemplative; the man is not engaged in any physical activities such as running, dancing, or playing an instrument.</a:t>
            </a:r>
            <a:endParaRPr sz="900">
              <a:solidFill>
                <a:srgbClr val="0037A6"/>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 sz="900" b="1">
                <a:solidFill>
                  <a:srgbClr val="0037A6"/>
                </a:solidFill>
                <a:highlight>
                  <a:schemeClr val="lt1"/>
                </a:highlight>
                <a:latin typeface="Courier New"/>
                <a:ea typeface="Courier New"/>
                <a:cs typeface="Courier New"/>
                <a:sym typeface="Courier New"/>
              </a:rPr>
              <a:t>Speed		</a:t>
            </a:r>
            <a:r>
              <a:rPr lang="en" sz="900">
                <a:solidFill>
                  <a:srgbClr val="067D17"/>
                </a:solidFill>
                <a:highlight>
                  <a:srgbClr val="FFFFFF"/>
                </a:highlight>
                <a:latin typeface="Courier New"/>
                <a:ea typeface="Courier New"/>
                <a:cs typeface="Courier New"/>
                <a:sym typeface="Courier New"/>
              </a:rPr>
              <a:t>There is no action speed to describe in these images as they capture a still, quiet moment without any discernible movement. If we must assign a speed, it would be 'very slow' or 'static' since the images show no motion.</a:t>
            </a:r>
            <a:endParaRPr sz="900">
              <a:solidFill>
                <a:srgbClr val="0037A6"/>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 sz="900" b="1">
                <a:solidFill>
                  <a:srgbClr val="0037A6"/>
                </a:solidFill>
                <a:highlight>
                  <a:schemeClr val="lt1"/>
                </a:highlight>
                <a:latin typeface="Courier New"/>
                <a:ea typeface="Courier New"/>
                <a:cs typeface="Courier New"/>
                <a:sym typeface="Courier New"/>
              </a:rPr>
              <a:t>Description		</a:t>
            </a:r>
            <a:r>
              <a:rPr lang="en" sz="900">
                <a:solidFill>
                  <a:srgbClr val="067D17"/>
                </a:solidFill>
                <a:highlight>
                  <a:srgbClr val="FFFFFF"/>
                </a:highlight>
                <a:latin typeface="Courier New"/>
                <a:ea typeface="Courier New"/>
                <a:cs typeface="Courier New"/>
                <a:sym typeface="Courier New"/>
              </a:rPr>
              <a:t>The images show an adult man with a neat beard and slicked-back hair, seated and apparently involved in a conversation. He is wearing a light-colored, collared shirt, which suggests a casual yet neat attire. The setting has a rich, warm ambiance, with a red upholstered chair visible and soft lighting that casts shadows across the scene, adding depth and a sense of intimacy. His expression is one of attentiveness and contemplation, with his eyes slightly averted, as if he's listening or reflecting on what's being said. The overall impression is of a dramatic and potentially serious conversation taking place in an elegant indoor setting."</a:t>
            </a:r>
            <a:endParaRPr sz="900">
              <a:solidFill>
                <a:srgbClr val="067D17"/>
              </a:solidFill>
              <a:highlight>
                <a:srgbClr val="FFFFFF"/>
              </a:highlight>
              <a:latin typeface="Courier New"/>
              <a:ea typeface="Courier New"/>
              <a:cs typeface="Courier New"/>
              <a:sym typeface="Courier New"/>
            </a:endParaRPr>
          </a:p>
          <a:p>
            <a:pPr marL="0" lvl="0" indent="0" algn="l" rtl="0">
              <a:spcBef>
                <a:spcPts val="0"/>
              </a:spcBef>
              <a:spcAft>
                <a:spcPts val="0"/>
              </a:spcAft>
              <a:buNone/>
            </a:pPr>
            <a:endParaRPr sz="900">
              <a:solidFill>
                <a:srgbClr val="871094"/>
              </a:solidFill>
              <a:highlight>
                <a:srgbClr val="FFFFFF"/>
              </a:highlight>
              <a:latin typeface="Courier New"/>
              <a:ea typeface="Courier New"/>
              <a:cs typeface="Courier New"/>
              <a:sym typeface="Courier New"/>
            </a:endParaRPr>
          </a:p>
        </p:txBody>
      </p:sp>
      <p:pic>
        <p:nvPicPr>
          <p:cNvPr id="423" name="Google Shape;423;p35" title="zvweaacTsTI_0000017.mp4">
            <a:hlinkClick r:id="rId3"/>
          </p:cNvPr>
          <p:cNvPicPr preferRelativeResize="0"/>
          <p:nvPr/>
        </p:nvPicPr>
        <p:blipFill>
          <a:blip r:embed="rId4">
            <a:alphaModFix/>
          </a:blip>
          <a:stretch>
            <a:fillRect/>
          </a:stretch>
        </p:blipFill>
        <p:spPr>
          <a:xfrm>
            <a:off x="152400" y="961535"/>
            <a:ext cx="3782099" cy="2127431"/>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23"/>
                                        </p:tgtEl>
                                        <p:attrNameLst>
                                          <p:attrName>style.visibility</p:attrName>
                                        </p:attrNameLst>
                                      </p:cBhvr>
                                      <p:to>
                                        <p:strVal val="visible"/>
                                      </p:to>
                                    </p:set>
                                    <p:animEffect transition="in" filter="fade">
                                      <p:cBhvr>
                                        <p:cTn id="7" dur="1000"/>
                                        <p:tgtEl>
                                          <p:spTgt spid="4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27"/>
        <p:cNvGrpSpPr/>
        <p:nvPr/>
      </p:nvGrpSpPr>
      <p:grpSpPr>
        <a:xfrm>
          <a:off x="0" y="0"/>
          <a:ext cx="0" cy="0"/>
          <a:chOff x="0" y="0"/>
          <a:chExt cx="0" cy="0"/>
        </a:xfrm>
      </p:grpSpPr>
      <p:sp>
        <p:nvSpPr>
          <p:cNvPr id="428" name="Google Shape;428;p36"/>
          <p:cNvSpPr txBox="1"/>
          <p:nvPr/>
        </p:nvSpPr>
        <p:spPr>
          <a:xfrm>
            <a:off x="532765" y="610235"/>
            <a:ext cx="8519100" cy="198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latin typeface="Microsoft Yahei"/>
              <a:ea typeface="Microsoft Yahei"/>
              <a:cs typeface="Microsoft Yahei"/>
              <a:sym typeface="Microsoft Yahei"/>
            </a:endParaRPr>
          </a:p>
        </p:txBody>
      </p:sp>
      <p:sp>
        <p:nvSpPr>
          <p:cNvPr id="429" name="Google Shape;429;p36"/>
          <p:cNvSpPr txBox="1"/>
          <p:nvPr/>
        </p:nvSpPr>
        <p:spPr>
          <a:xfrm>
            <a:off x="4086900" y="190650"/>
            <a:ext cx="5057100" cy="509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b="1">
                <a:solidFill>
                  <a:srgbClr val="871094"/>
                </a:solidFill>
                <a:highlight>
                  <a:srgbClr val="FFFFFF"/>
                </a:highlight>
                <a:latin typeface="Courier New"/>
                <a:ea typeface="Courier New"/>
                <a:cs typeface="Courier New"/>
                <a:sym typeface="Courier New"/>
              </a:rPr>
              <a:t>"frame_</a:t>
            </a:r>
            <a:r>
              <a:rPr lang="en" sz="1000" b="1">
                <a:solidFill>
                  <a:srgbClr val="871094"/>
                </a:solidFill>
                <a:highlight>
                  <a:srgbClr val="FFFFFF"/>
                </a:highlight>
                <a:latin typeface="Courier New"/>
                <a:ea typeface="Courier New"/>
                <a:cs typeface="Courier New"/>
                <a:sym typeface="Courier New"/>
              </a:rPr>
              <a:t>caption"</a:t>
            </a:r>
            <a:r>
              <a:rPr lang="en" sz="1000" b="1">
                <a:solidFill>
                  <a:srgbClr val="080808"/>
                </a:solidFill>
                <a:highlight>
                  <a:srgbClr val="FFFFFF"/>
                </a:highlight>
                <a:latin typeface="Courier New"/>
                <a:ea typeface="Courier New"/>
                <a:cs typeface="Courier New"/>
                <a:sym typeface="Courier New"/>
              </a:rPr>
              <a:t>:</a:t>
            </a:r>
            <a:r>
              <a:rPr lang="en" sz="1000">
                <a:solidFill>
                  <a:srgbClr val="080808"/>
                </a:solidFill>
                <a:highlight>
                  <a:srgbClr val="FFFFFF"/>
                </a:highlight>
                <a:latin typeface="Courier New"/>
                <a:ea typeface="Courier New"/>
                <a:cs typeface="Courier New"/>
                <a:sym typeface="Courier New"/>
              </a:rPr>
              <a:t> </a:t>
            </a:r>
            <a:endParaRPr sz="1000">
              <a:solidFill>
                <a:srgbClr val="080808"/>
              </a:solidFill>
              <a:highlight>
                <a:srgbClr val="FFFFFF"/>
              </a:highlight>
              <a:latin typeface="Courier New"/>
              <a:ea typeface="Courier New"/>
              <a:cs typeface="Courier New"/>
              <a:sym typeface="Courier New"/>
            </a:endParaRPr>
          </a:p>
          <a:p>
            <a:pPr marL="457200" lvl="0" indent="-292100" algn="l" rtl="0">
              <a:spcBef>
                <a:spcPts val="0"/>
              </a:spcBef>
              <a:spcAft>
                <a:spcPts val="0"/>
              </a:spcAft>
              <a:buClr>
                <a:srgbClr val="067D17"/>
              </a:buClr>
              <a:buSzPts val="1000"/>
              <a:buFont typeface="Courier New"/>
              <a:buChar char="●"/>
            </a:pPr>
            <a:r>
              <a:rPr lang="en" sz="1000">
                <a:solidFill>
                  <a:srgbClr val="067D17"/>
                </a:solidFill>
                <a:highlight>
                  <a:srgbClr val="FFFFFF"/>
                </a:highlight>
                <a:latin typeface="Courier New"/>
                <a:ea typeface="Courier New"/>
                <a:cs typeface="Courier New"/>
                <a:sym typeface="Courier New"/>
              </a:rPr>
              <a:t>a man wearing a suit and tie in a dark room .  </a:t>
            </a:r>
            <a:endParaRPr sz="1000">
              <a:solidFill>
                <a:srgbClr val="067D17"/>
              </a:solidFill>
              <a:highlight>
                <a:srgbClr val="FFFFFF"/>
              </a:highlight>
              <a:latin typeface="Courier New"/>
              <a:ea typeface="Courier New"/>
              <a:cs typeface="Courier New"/>
              <a:sym typeface="Courier New"/>
            </a:endParaRPr>
          </a:p>
          <a:p>
            <a:pPr marL="457200" lvl="0" indent="-292100" algn="l" rtl="0">
              <a:spcBef>
                <a:spcPts val="0"/>
              </a:spcBef>
              <a:spcAft>
                <a:spcPts val="0"/>
              </a:spcAft>
              <a:buClr>
                <a:srgbClr val="067D17"/>
              </a:buClr>
              <a:buSzPts val="1000"/>
              <a:buFont typeface="Courier New"/>
              <a:buChar char="●"/>
            </a:pPr>
            <a:r>
              <a:rPr lang="en" sz="1000">
                <a:solidFill>
                  <a:srgbClr val="067D17"/>
                </a:solidFill>
                <a:highlight>
                  <a:srgbClr val="FFFFFF"/>
                </a:highlight>
                <a:latin typeface="Courier New"/>
                <a:ea typeface="Courier New"/>
                <a:cs typeface="Courier New"/>
                <a:sym typeface="Courier New"/>
              </a:rPr>
              <a:t>a man wearing a suit and tie in a dark room .  </a:t>
            </a:r>
            <a:endParaRPr sz="1000">
              <a:solidFill>
                <a:srgbClr val="067D17"/>
              </a:solidFill>
              <a:highlight>
                <a:srgbClr val="FFFFFF"/>
              </a:highlight>
              <a:latin typeface="Courier New"/>
              <a:ea typeface="Courier New"/>
              <a:cs typeface="Courier New"/>
              <a:sym typeface="Courier New"/>
            </a:endParaRPr>
          </a:p>
          <a:p>
            <a:pPr marL="457200" lvl="0" indent="-292100" algn="l" rtl="0">
              <a:spcBef>
                <a:spcPts val="0"/>
              </a:spcBef>
              <a:spcAft>
                <a:spcPts val="0"/>
              </a:spcAft>
              <a:buClr>
                <a:srgbClr val="067D17"/>
              </a:buClr>
              <a:buSzPts val="1000"/>
              <a:buFont typeface="Courier New"/>
              <a:buChar char="●"/>
            </a:pPr>
            <a:r>
              <a:rPr lang="en" sz="1000">
                <a:solidFill>
                  <a:srgbClr val="067D17"/>
                </a:solidFill>
                <a:highlight>
                  <a:srgbClr val="FFFFFF"/>
                </a:highlight>
                <a:latin typeface="Courier New"/>
                <a:ea typeface="Courier New"/>
                <a:cs typeface="Courier New"/>
                <a:sym typeface="Courier New"/>
              </a:rPr>
              <a:t>a man in a suit and a tie looking to his left .</a:t>
            </a:r>
            <a:endParaRPr sz="1000">
              <a:solidFill>
                <a:srgbClr val="080808"/>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 sz="1000" b="1">
                <a:solidFill>
                  <a:srgbClr val="871094"/>
                </a:solidFill>
                <a:highlight>
                  <a:srgbClr val="FFFFFF"/>
                </a:highlight>
                <a:latin typeface="Courier New"/>
                <a:ea typeface="Courier New"/>
                <a:cs typeface="Courier New"/>
                <a:sym typeface="Courier New"/>
              </a:rPr>
              <a:t>"video_blip"</a:t>
            </a:r>
            <a:r>
              <a:rPr lang="en" sz="1000" b="1">
                <a:solidFill>
                  <a:srgbClr val="080808"/>
                </a:solidFill>
                <a:highlight>
                  <a:srgbClr val="FFFFFF"/>
                </a:highlight>
                <a:latin typeface="Courier New"/>
                <a:ea typeface="Courier New"/>
                <a:cs typeface="Courier New"/>
                <a:sym typeface="Courier New"/>
              </a:rPr>
              <a:t>:</a:t>
            </a:r>
            <a:r>
              <a:rPr lang="en" sz="1000">
                <a:solidFill>
                  <a:srgbClr val="080808"/>
                </a:solidFill>
                <a:highlight>
                  <a:srgbClr val="FFFFFF"/>
                </a:highlight>
                <a:latin typeface="Courier New"/>
                <a:ea typeface="Courier New"/>
                <a:cs typeface="Courier New"/>
                <a:sym typeface="Courier New"/>
              </a:rPr>
              <a:t> </a:t>
            </a:r>
            <a:r>
              <a:rPr lang="en" sz="1000">
                <a:solidFill>
                  <a:srgbClr val="067D17"/>
                </a:solidFill>
                <a:highlight>
                  <a:srgbClr val="FFFFFF"/>
                </a:highlight>
                <a:latin typeface="Courier New"/>
                <a:ea typeface="Courier New"/>
                <a:cs typeface="Courier New"/>
                <a:sym typeface="Courier New"/>
              </a:rPr>
              <a:t>"a man in a suit and tie</a:t>
            </a:r>
            <a:endParaRPr sz="1000">
              <a:solidFill>
                <a:srgbClr val="080808"/>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 sz="1000" b="1">
                <a:solidFill>
                  <a:srgbClr val="871094"/>
                </a:solidFill>
                <a:highlight>
                  <a:srgbClr val="FFFFFF"/>
                </a:highlight>
                <a:latin typeface="Courier New"/>
                <a:ea typeface="Courier New"/>
                <a:cs typeface="Courier New"/>
                <a:sym typeface="Courier New"/>
              </a:rPr>
              <a:t>"gpt4"</a:t>
            </a:r>
            <a:r>
              <a:rPr lang="en" sz="1000" b="1">
                <a:solidFill>
                  <a:srgbClr val="080808"/>
                </a:solidFill>
                <a:highlight>
                  <a:srgbClr val="FFFFFF"/>
                </a:highlight>
                <a:latin typeface="Courier New"/>
                <a:ea typeface="Courier New"/>
                <a:cs typeface="Courier New"/>
                <a:sym typeface="Courier New"/>
              </a:rPr>
              <a:t>: </a:t>
            </a:r>
            <a:endParaRPr sz="1000">
              <a:solidFill>
                <a:srgbClr val="067D17"/>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 sz="1000" b="1">
                <a:solidFill>
                  <a:srgbClr val="0037A6"/>
                </a:solidFill>
                <a:highlight>
                  <a:schemeClr val="lt1"/>
                </a:highlight>
                <a:latin typeface="Courier New"/>
                <a:ea typeface="Courier New"/>
                <a:cs typeface="Courier New"/>
                <a:sym typeface="Courier New"/>
              </a:rPr>
              <a:t>Content</a:t>
            </a:r>
            <a:r>
              <a:rPr lang="en" sz="1000">
                <a:solidFill>
                  <a:srgbClr val="080808"/>
                </a:solidFill>
                <a:highlight>
                  <a:schemeClr val="lt1"/>
                </a:highlight>
                <a:latin typeface="Courier New"/>
                <a:ea typeface="Courier New"/>
                <a:cs typeface="Courier New"/>
                <a:sym typeface="Courier New"/>
              </a:rPr>
              <a:t>	</a:t>
            </a:r>
            <a:r>
              <a:rPr lang="en" sz="1000">
                <a:solidFill>
                  <a:srgbClr val="067D17"/>
                </a:solidFill>
                <a:highlight>
                  <a:srgbClr val="FFFFFF"/>
                </a:highlight>
                <a:latin typeface="Courier New"/>
                <a:ea typeface="Courier New"/>
                <a:cs typeface="Courier New"/>
                <a:sym typeface="Courier New"/>
              </a:rPr>
              <a:t>The content in these images shows a man with a serious expression, likely engaged in a conversation or reacting to someone or something. His face is the primary focus, and he appears to be indoors.</a:t>
            </a:r>
            <a:endParaRPr sz="1000">
              <a:solidFill>
                <a:srgbClr val="0037A6"/>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 sz="1000" b="1">
                <a:solidFill>
                  <a:srgbClr val="0037A6"/>
                </a:solidFill>
                <a:highlight>
                  <a:schemeClr val="lt1"/>
                </a:highlight>
                <a:latin typeface="Courier New"/>
                <a:ea typeface="Courier New"/>
                <a:cs typeface="Courier New"/>
                <a:sym typeface="Courier New"/>
              </a:rPr>
              <a:t>Category</a:t>
            </a:r>
            <a:r>
              <a:rPr lang="en" sz="1000">
                <a:solidFill>
                  <a:srgbClr val="0037A6"/>
                </a:solidFill>
                <a:highlight>
                  <a:schemeClr val="lt1"/>
                </a:highlight>
                <a:latin typeface="Courier New"/>
                <a:ea typeface="Courier New"/>
                <a:cs typeface="Courier New"/>
                <a:sym typeface="Courier New"/>
              </a:rPr>
              <a:t>	</a:t>
            </a:r>
            <a:r>
              <a:rPr lang="en" sz="1000">
                <a:solidFill>
                  <a:srgbClr val="067D17"/>
                </a:solidFill>
                <a:highlight>
                  <a:srgbClr val="FFFFFF"/>
                </a:highlight>
                <a:latin typeface="Courier New"/>
                <a:ea typeface="Courier New"/>
                <a:cs typeface="Courier New"/>
                <a:sym typeface="Courier New"/>
              </a:rPr>
              <a:t>The category of the content in the images is a film or television scene, as indicated by the professional quality of the images and the framing, which is typical of such media.</a:t>
            </a:r>
            <a:endParaRPr sz="1000">
              <a:solidFill>
                <a:srgbClr val="0037A6"/>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 sz="1000" b="1">
                <a:solidFill>
                  <a:srgbClr val="0037A6"/>
                </a:solidFill>
                <a:highlight>
                  <a:schemeClr val="lt1"/>
                </a:highlight>
                <a:latin typeface="Courier New"/>
                <a:ea typeface="Courier New"/>
                <a:cs typeface="Courier New"/>
                <a:sym typeface="Courier New"/>
              </a:rPr>
              <a:t>Action	</a:t>
            </a:r>
            <a:r>
              <a:rPr lang="en" sz="1000">
                <a:solidFill>
                  <a:srgbClr val="0037A6"/>
                </a:solidFill>
                <a:highlight>
                  <a:schemeClr val="lt1"/>
                </a:highlight>
                <a:latin typeface="Courier New"/>
                <a:ea typeface="Courier New"/>
                <a:cs typeface="Courier New"/>
                <a:sym typeface="Courier New"/>
              </a:rPr>
              <a:t>	</a:t>
            </a:r>
            <a:r>
              <a:rPr lang="en" sz="1000">
                <a:solidFill>
                  <a:srgbClr val="067D17"/>
                </a:solidFill>
                <a:highlight>
                  <a:srgbClr val="FFFFFF"/>
                </a:highlight>
                <a:latin typeface="Courier New"/>
                <a:ea typeface="Courier New"/>
                <a:cs typeface="Courier New"/>
                <a:sym typeface="Courier New"/>
              </a:rPr>
              <a:t>The action in the images is non-physical; it captures the man's facial expressions, suggesting speaking or reacting rather than a physical activity like running, dancing, or playing an instrument.</a:t>
            </a:r>
            <a:endParaRPr sz="1000">
              <a:solidFill>
                <a:srgbClr val="0037A6"/>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 sz="1000" b="1">
                <a:solidFill>
                  <a:srgbClr val="0037A6"/>
                </a:solidFill>
                <a:highlight>
                  <a:schemeClr val="lt1"/>
                </a:highlight>
                <a:latin typeface="Courier New"/>
                <a:ea typeface="Courier New"/>
                <a:cs typeface="Courier New"/>
                <a:sym typeface="Courier New"/>
              </a:rPr>
              <a:t>Speed		</a:t>
            </a:r>
            <a:r>
              <a:rPr lang="en" sz="1000">
                <a:solidFill>
                  <a:srgbClr val="067D17"/>
                </a:solidFill>
                <a:highlight>
                  <a:srgbClr val="FFFFFF"/>
                </a:highlight>
                <a:latin typeface="Courier New"/>
                <a:ea typeface="Courier New"/>
                <a:cs typeface="Courier New"/>
                <a:sym typeface="Courier New"/>
              </a:rPr>
              <a:t>The action speed in the images is 'very slow' or 'static' because there is no visible movement, as the images are stills capturing facial expressions.</a:t>
            </a:r>
            <a:endParaRPr sz="1000">
              <a:solidFill>
                <a:srgbClr val="0037A6"/>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 sz="1000" b="1">
                <a:solidFill>
                  <a:srgbClr val="0037A6"/>
                </a:solidFill>
                <a:highlight>
                  <a:schemeClr val="lt1"/>
                </a:highlight>
                <a:latin typeface="Courier New"/>
                <a:ea typeface="Courier New"/>
                <a:cs typeface="Courier New"/>
                <a:sym typeface="Courier New"/>
              </a:rPr>
              <a:t>Description		</a:t>
            </a:r>
            <a:r>
              <a:rPr lang="en" sz="1000">
                <a:solidFill>
                  <a:srgbClr val="067D17"/>
                </a:solidFill>
                <a:highlight>
                  <a:srgbClr val="FFFFFF"/>
                </a:highlight>
                <a:latin typeface="Courier New"/>
                <a:ea typeface="Courier New"/>
                <a:cs typeface="Courier New"/>
                <a:sym typeface="Courier New"/>
              </a:rPr>
              <a:t>The images provide a detailed view of a middle-aged man with dark hair, wearing a formal navy blue suit and a light-colored shirt with a patterned tie. He appears to be in a dimly lit room, and his facial expressions range from neutral to slightly concerned or pensive. The man's gaze is not directly at the camera but off to the side, suggesting he is engaged with someone or something out of the frame. The mood conveyed by the lighting and his expression is serious and dramatic, characteristic of a pivotal moment in a narrative. The images are tightly cropped around his face, emphasizing his reactions and the emotional conten</a:t>
            </a:r>
            <a:r>
              <a:rPr lang="en" sz="900">
                <a:solidFill>
                  <a:srgbClr val="067D17"/>
                </a:solidFill>
                <a:highlight>
                  <a:srgbClr val="FFFFFF"/>
                </a:highlight>
                <a:latin typeface="Courier New"/>
                <a:ea typeface="Courier New"/>
                <a:cs typeface="Courier New"/>
                <a:sym typeface="Courier New"/>
              </a:rPr>
              <a:t>t of the scene."</a:t>
            </a:r>
            <a:endParaRPr sz="900">
              <a:solidFill>
                <a:srgbClr val="067D17"/>
              </a:solidFill>
              <a:highlight>
                <a:srgbClr val="FFFFFF"/>
              </a:highlight>
              <a:latin typeface="Courier New"/>
              <a:ea typeface="Courier New"/>
              <a:cs typeface="Courier New"/>
              <a:sym typeface="Courier New"/>
            </a:endParaRPr>
          </a:p>
          <a:p>
            <a:pPr marL="0" lvl="0" indent="0" algn="l" rtl="0">
              <a:spcBef>
                <a:spcPts val="0"/>
              </a:spcBef>
              <a:spcAft>
                <a:spcPts val="0"/>
              </a:spcAft>
              <a:buNone/>
            </a:pPr>
            <a:endParaRPr sz="900">
              <a:solidFill>
                <a:srgbClr val="871094"/>
              </a:solidFill>
              <a:highlight>
                <a:srgbClr val="FFFFFF"/>
              </a:highlight>
              <a:latin typeface="Courier New"/>
              <a:ea typeface="Courier New"/>
              <a:cs typeface="Courier New"/>
              <a:sym typeface="Courier New"/>
            </a:endParaRPr>
          </a:p>
        </p:txBody>
      </p:sp>
      <p:pic>
        <p:nvPicPr>
          <p:cNvPr id="430" name="Google Shape;430;p36" title="zvweaacTsTI_0000018.mp4">
            <a:hlinkClick r:id="rId3"/>
          </p:cNvPr>
          <p:cNvPicPr preferRelativeResize="0"/>
          <p:nvPr/>
        </p:nvPicPr>
        <p:blipFill>
          <a:blip r:embed="rId4">
            <a:alphaModFix/>
          </a:blip>
          <a:stretch>
            <a:fillRect/>
          </a:stretch>
        </p:blipFill>
        <p:spPr>
          <a:xfrm>
            <a:off x="152400" y="961535"/>
            <a:ext cx="3782099" cy="2127431"/>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30"/>
                                        </p:tgtEl>
                                        <p:attrNameLst>
                                          <p:attrName>style.visibility</p:attrName>
                                        </p:attrNameLst>
                                      </p:cBhvr>
                                      <p:to>
                                        <p:strVal val="visible"/>
                                      </p:to>
                                    </p:set>
                                    <p:animEffect transition="in" filter="fade">
                                      <p:cBhvr>
                                        <p:cTn id="7" dur="1000"/>
                                        <p:tgtEl>
                                          <p:spTgt spid="4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sp>
        <p:nvSpPr>
          <p:cNvPr id="435" name="Google Shape;435;p37"/>
          <p:cNvSpPr txBox="1"/>
          <p:nvPr/>
        </p:nvSpPr>
        <p:spPr>
          <a:xfrm>
            <a:off x="532765" y="610235"/>
            <a:ext cx="8519100" cy="198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latin typeface="Microsoft Yahei"/>
              <a:ea typeface="Microsoft Yahei"/>
              <a:cs typeface="Microsoft Yahei"/>
              <a:sym typeface="Microsoft Yahei"/>
            </a:endParaRPr>
          </a:p>
        </p:txBody>
      </p:sp>
      <p:sp>
        <p:nvSpPr>
          <p:cNvPr id="436" name="Google Shape;436;p37"/>
          <p:cNvSpPr txBox="1"/>
          <p:nvPr/>
        </p:nvSpPr>
        <p:spPr>
          <a:xfrm>
            <a:off x="4086900" y="328025"/>
            <a:ext cx="5057100" cy="4956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b="1">
                <a:solidFill>
                  <a:srgbClr val="871094"/>
                </a:solidFill>
                <a:highlight>
                  <a:srgbClr val="FFFFFF"/>
                </a:highlight>
                <a:latin typeface="Courier New"/>
                <a:ea typeface="Courier New"/>
                <a:cs typeface="Courier New"/>
                <a:sym typeface="Courier New"/>
              </a:rPr>
              <a:t>"frame_caption"</a:t>
            </a:r>
            <a:r>
              <a:rPr lang="en" sz="1000" b="1">
                <a:solidFill>
                  <a:srgbClr val="080808"/>
                </a:solidFill>
                <a:highlight>
                  <a:srgbClr val="FFFFFF"/>
                </a:highlight>
                <a:latin typeface="Courier New"/>
                <a:ea typeface="Courier New"/>
                <a:cs typeface="Courier New"/>
                <a:sym typeface="Courier New"/>
              </a:rPr>
              <a:t>:</a:t>
            </a:r>
            <a:r>
              <a:rPr lang="en" sz="1000">
                <a:solidFill>
                  <a:srgbClr val="080808"/>
                </a:solidFill>
                <a:highlight>
                  <a:srgbClr val="FFFFFF"/>
                </a:highlight>
                <a:latin typeface="Courier New"/>
                <a:ea typeface="Courier New"/>
                <a:cs typeface="Courier New"/>
                <a:sym typeface="Courier New"/>
              </a:rPr>
              <a:t> </a:t>
            </a:r>
            <a:endParaRPr sz="1000">
              <a:solidFill>
                <a:srgbClr val="080808"/>
              </a:solidFill>
              <a:highlight>
                <a:srgbClr val="FFFFFF"/>
              </a:highlight>
              <a:latin typeface="Courier New"/>
              <a:ea typeface="Courier New"/>
              <a:cs typeface="Courier New"/>
              <a:sym typeface="Courier New"/>
            </a:endParaRPr>
          </a:p>
          <a:p>
            <a:pPr marL="457200" lvl="0" indent="-292100" algn="l" rtl="0">
              <a:spcBef>
                <a:spcPts val="0"/>
              </a:spcBef>
              <a:spcAft>
                <a:spcPts val="0"/>
              </a:spcAft>
              <a:buClr>
                <a:srgbClr val="067D17"/>
              </a:buClr>
              <a:buSzPts val="1000"/>
              <a:buFont typeface="Courier New"/>
              <a:buChar char="●"/>
            </a:pPr>
            <a:r>
              <a:rPr lang="en" sz="1000">
                <a:solidFill>
                  <a:srgbClr val="067D17"/>
                </a:solidFill>
                <a:highlight>
                  <a:srgbClr val="FFFFFF"/>
                </a:highlight>
                <a:latin typeface="Courier New"/>
                <a:ea typeface="Courier New"/>
                <a:cs typeface="Courier New"/>
                <a:sym typeface="Courier New"/>
              </a:rPr>
              <a:t>a close - up view of a bowl of blue rocks .  </a:t>
            </a:r>
            <a:endParaRPr sz="1000">
              <a:solidFill>
                <a:srgbClr val="067D17"/>
              </a:solidFill>
              <a:highlight>
                <a:srgbClr val="FFFFFF"/>
              </a:highlight>
              <a:latin typeface="Courier New"/>
              <a:ea typeface="Courier New"/>
              <a:cs typeface="Courier New"/>
              <a:sym typeface="Courier New"/>
            </a:endParaRPr>
          </a:p>
          <a:p>
            <a:pPr marL="457200" lvl="0" indent="-292100" algn="l" rtl="0">
              <a:spcBef>
                <a:spcPts val="0"/>
              </a:spcBef>
              <a:spcAft>
                <a:spcPts val="0"/>
              </a:spcAft>
              <a:buClr>
                <a:srgbClr val="067D17"/>
              </a:buClr>
              <a:buSzPts val="1000"/>
              <a:buFont typeface="Courier New"/>
              <a:buChar char="●"/>
            </a:pPr>
            <a:r>
              <a:rPr lang="en" sz="1000">
                <a:solidFill>
                  <a:srgbClr val="067D17"/>
                </a:solidFill>
                <a:highlight>
                  <a:srgbClr val="FFFFFF"/>
                </a:highlight>
                <a:latin typeface="Courier New"/>
                <a:ea typeface="Courier New"/>
                <a:cs typeface="Courier New"/>
                <a:sym typeface="Courier New"/>
              </a:rPr>
              <a:t>a close - up view of a piece of blue glass .  </a:t>
            </a:r>
            <a:endParaRPr sz="1000">
              <a:solidFill>
                <a:srgbClr val="067D17"/>
              </a:solidFill>
              <a:highlight>
                <a:srgbClr val="FFFFFF"/>
              </a:highlight>
              <a:latin typeface="Courier New"/>
              <a:ea typeface="Courier New"/>
              <a:cs typeface="Courier New"/>
              <a:sym typeface="Courier New"/>
            </a:endParaRPr>
          </a:p>
          <a:p>
            <a:pPr marL="457200" lvl="0" indent="-292100" algn="l" rtl="0">
              <a:spcBef>
                <a:spcPts val="0"/>
              </a:spcBef>
              <a:spcAft>
                <a:spcPts val="0"/>
              </a:spcAft>
              <a:buClr>
                <a:srgbClr val="067D17"/>
              </a:buClr>
              <a:buSzPts val="1000"/>
              <a:buFont typeface="Courier New"/>
              <a:buChar char="●"/>
            </a:pPr>
            <a:r>
              <a:rPr lang="en" sz="1000">
                <a:solidFill>
                  <a:srgbClr val="067D17"/>
                </a:solidFill>
                <a:highlight>
                  <a:srgbClr val="FFFFFF"/>
                </a:highlight>
                <a:latin typeface="Courier New"/>
                <a:ea typeface="Courier New"/>
                <a:cs typeface="Courier New"/>
                <a:sym typeface="Courier New"/>
              </a:rPr>
              <a:t>a close - up view of a bowl full of ice cubes .</a:t>
            </a:r>
            <a:endParaRPr sz="1000">
              <a:solidFill>
                <a:srgbClr val="080808"/>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 sz="1000" b="1">
                <a:solidFill>
                  <a:srgbClr val="871094"/>
                </a:solidFill>
                <a:highlight>
                  <a:srgbClr val="FFFFFF"/>
                </a:highlight>
                <a:latin typeface="Courier New"/>
                <a:ea typeface="Courier New"/>
                <a:cs typeface="Courier New"/>
                <a:sym typeface="Courier New"/>
              </a:rPr>
              <a:t>"video_blip"</a:t>
            </a:r>
            <a:r>
              <a:rPr lang="en" sz="1000" b="1">
                <a:solidFill>
                  <a:srgbClr val="080808"/>
                </a:solidFill>
                <a:highlight>
                  <a:srgbClr val="FFFFFF"/>
                </a:highlight>
                <a:latin typeface="Courier New"/>
                <a:ea typeface="Courier New"/>
                <a:cs typeface="Courier New"/>
                <a:sym typeface="Courier New"/>
              </a:rPr>
              <a:t>:</a:t>
            </a:r>
            <a:r>
              <a:rPr lang="en" sz="1000">
                <a:solidFill>
                  <a:srgbClr val="080808"/>
                </a:solidFill>
                <a:highlight>
                  <a:srgbClr val="FFFFFF"/>
                </a:highlight>
                <a:latin typeface="Courier New"/>
                <a:ea typeface="Courier New"/>
                <a:cs typeface="Courier New"/>
                <a:sym typeface="Courier New"/>
              </a:rPr>
              <a:t> </a:t>
            </a:r>
            <a:r>
              <a:rPr lang="en" sz="1000">
                <a:solidFill>
                  <a:srgbClr val="067D17"/>
                </a:solidFill>
                <a:highlight>
                  <a:srgbClr val="FFFFFF"/>
                </a:highlight>
                <a:latin typeface="Courier New"/>
                <a:ea typeface="Courier New"/>
                <a:cs typeface="Courier New"/>
                <a:sym typeface="Courier New"/>
              </a:rPr>
              <a:t>"</a:t>
            </a:r>
            <a:r>
              <a:rPr lang="en" sz="1000">
                <a:solidFill>
                  <a:srgbClr val="FF0000"/>
                </a:solidFill>
                <a:highlight>
                  <a:srgbClr val="FFFFFF"/>
                </a:highlight>
                <a:latin typeface="Courier New"/>
                <a:ea typeface="Courier New"/>
                <a:cs typeface="Courier New"/>
                <a:sym typeface="Courier New"/>
              </a:rPr>
              <a:t>i want to learn how to make a chinese stir-fry</a:t>
            </a:r>
            <a:r>
              <a:rPr lang="en" sz="1000">
                <a:solidFill>
                  <a:srgbClr val="067D17"/>
                </a:solidFill>
                <a:highlight>
                  <a:srgbClr val="FFFFFF"/>
                </a:highlight>
                <a:latin typeface="Courier New"/>
                <a:ea typeface="Courier New"/>
                <a:cs typeface="Courier New"/>
                <a:sym typeface="Courier New"/>
              </a:rPr>
              <a:t>"</a:t>
            </a:r>
            <a:r>
              <a:rPr lang="en" sz="1000">
                <a:solidFill>
                  <a:srgbClr val="080808"/>
                </a:solidFill>
                <a:highlight>
                  <a:srgbClr val="FFFFFF"/>
                </a:highlight>
                <a:latin typeface="Courier New"/>
                <a:ea typeface="Courier New"/>
                <a:cs typeface="Courier New"/>
                <a:sym typeface="Courier New"/>
              </a:rPr>
              <a:t>,</a:t>
            </a:r>
            <a:endParaRPr sz="1000">
              <a:solidFill>
                <a:srgbClr val="080808"/>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 sz="1000" b="1">
                <a:solidFill>
                  <a:srgbClr val="871094"/>
                </a:solidFill>
                <a:highlight>
                  <a:srgbClr val="FFFFFF"/>
                </a:highlight>
                <a:latin typeface="Courier New"/>
                <a:ea typeface="Courier New"/>
                <a:cs typeface="Courier New"/>
                <a:sym typeface="Courier New"/>
              </a:rPr>
              <a:t>"gpt4"</a:t>
            </a:r>
            <a:r>
              <a:rPr lang="en" sz="1000" b="1">
                <a:solidFill>
                  <a:srgbClr val="080808"/>
                </a:solidFill>
                <a:highlight>
                  <a:srgbClr val="FFFFFF"/>
                </a:highlight>
                <a:latin typeface="Courier New"/>
                <a:ea typeface="Courier New"/>
                <a:cs typeface="Courier New"/>
                <a:sym typeface="Courier New"/>
              </a:rPr>
              <a:t>:</a:t>
            </a:r>
            <a:r>
              <a:rPr lang="en" sz="1000">
                <a:solidFill>
                  <a:srgbClr val="080808"/>
                </a:solidFill>
                <a:highlight>
                  <a:srgbClr val="FFFFFF"/>
                </a:highlight>
                <a:latin typeface="Courier New"/>
                <a:ea typeface="Courier New"/>
                <a:cs typeface="Courier New"/>
                <a:sym typeface="Courier New"/>
              </a:rPr>
              <a:t> </a:t>
            </a:r>
            <a:endParaRPr sz="1000">
              <a:solidFill>
                <a:srgbClr val="067D17"/>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 sz="1000" b="1">
                <a:solidFill>
                  <a:srgbClr val="0037A6"/>
                </a:solidFill>
                <a:highlight>
                  <a:schemeClr val="lt1"/>
                </a:highlight>
                <a:latin typeface="Courier New"/>
                <a:ea typeface="Courier New"/>
                <a:cs typeface="Courier New"/>
                <a:sym typeface="Courier New"/>
              </a:rPr>
              <a:t>Content</a:t>
            </a:r>
            <a:r>
              <a:rPr lang="en" sz="1000">
                <a:solidFill>
                  <a:srgbClr val="080808"/>
                </a:solidFill>
                <a:highlight>
                  <a:schemeClr val="lt1"/>
                </a:highlight>
                <a:latin typeface="Courier New"/>
                <a:ea typeface="Courier New"/>
                <a:cs typeface="Courier New"/>
                <a:sym typeface="Courier New"/>
              </a:rPr>
              <a:t>	</a:t>
            </a:r>
            <a:r>
              <a:rPr lang="en" sz="1000" b="1">
                <a:solidFill>
                  <a:srgbClr val="080808"/>
                </a:solidFill>
                <a:highlight>
                  <a:schemeClr val="lt1"/>
                </a:highlight>
                <a:latin typeface="Courier New"/>
                <a:ea typeface="Courier New"/>
                <a:cs typeface="Courier New"/>
                <a:sym typeface="Courier New"/>
              </a:rPr>
              <a:t> </a:t>
            </a:r>
            <a:r>
              <a:rPr lang="en" sz="1000">
                <a:solidFill>
                  <a:srgbClr val="067D17"/>
                </a:solidFill>
                <a:highlight>
                  <a:srgbClr val="FFFFFF"/>
                </a:highlight>
                <a:latin typeface="Courier New"/>
                <a:ea typeface="Courier New"/>
                <a:cs typeface="Courier New"/>
                <a:sym typeface="Courier New"/>
              </a:rPr>
              <a:t>The content in these images is food being cooked, specifically what appears to be a stir-fry with various ingredients sizzling in a pan.</a:t>
            </a:r>
            <a:endParaRPr sz="1000">
              <a:solidFill>
                <a:srgbClr val="0037A6"/>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 sz="1000" b="1">
                <a:solidFill>
                  <a:srgbClr val="0037A6"/>
                </a:solidFill>
                <a:highlight>
                  <a:schemeClr val="lt1"/>
                </a:highlight>
                <a:latin typeface="Courier New"/>
                <a:ea typeface="Courier New"/>
                <a:cs typeface="Courier New"/>
                <a:sym typeface="Courier New"/>
              </a:rPr>
              <a:t>Category</a:t>
            </a:r>
            <a:r>
              <a:rPr lang="en" sz="1000">
                <a:solidFill>
                  <a:srgbClr val="0037A6"/>
                </a:solidFill>
                <a:highlight>
                  <a:schemeClr val="lt1"/>
                </a:highlight>
                <a:latin typeface="Courier New"/>
                <a:ea typeface="Courier New"/>
                <a:cs typeface="Courier New"/>
                <a:sym typeface="Courier New"/>
              </a:rPr>
              <a:t>	</a:t>
            </a:r>
            <a:r>
              <a:rPr lang="en" sz="1000">
                <a:solidFill>
                  <a:srgbClr val="067D17"/>
                </a:solidFill>
                <a:highlight>
                  <a:srgbClr val="FFFFFF"/>
                </a:highlight>
                <a:latin typeface="Courier New"/>
                <a:ea typeface="Courier New"/>
                <a:cs typeface="Courier New"/>
                <a:sym typeface="Courier New"/>
              </a:rPr>
              <a:t>The category of the content in the images is culinary or food preparation.</a:t>
            </a:r>
            <a:endParaRPr sz="1000">
              <a:solidFill>
                <a:srgbClr val="0037A6"/>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 sz="1000" b="1">
                <a:solidFill>
                  <a:srgbClr val="0037A6"/>
                </a:solidFill>
                <a:highlight>
                  <a:schemeClr val="lt1"/>
                </a:highlight>
                <a:latin typeface="Courier New"/>
                <a:ea typeface="Courier New"/>
                <a:cs typeface="Courier New"/>
                <a:sym typeface="Courier New"/>
              </a:rPr>
              <a:t>Action	</a:t>
            </a:r>
            <a:r>
              <a:rPr lang="en" sz="1000">
                <a:solidFill>
                  <a:srgbClr val="0037A6"/>
                </a:solidFill>
                <a:highlight>
                  <a:schemeClr val="lt1"/>
                </a:highlight>
                <a:latin typeface="Courier New"/>
                <a:ea typeface="Courier New"/>
                <a:cs typeface="Courier New"/>
                <a:sym typeface="Courier New"/>
              </a:rPr>
              <a:t>	</a:t>
            </a:r>
            <a:r>
              <a:rPr lang="en" sz="1000">
                <a:solidFill>
                  <a:srgbClr val="067D17"/>
                </a:solidFill>
                <a:highlight>
                  <a:srgbClr val="FFFFFF"/>
                </a:highlight>
                <a:latin typeface="Courier New"/>
                <a:ea typeface="Courier New"/>
                <a:cs typeface="Courier New"/>
                <a:sym typeface="Courier New"/>
              </a:rPr>
              <a:t>The action in the images is cooking, specifically stir-frying, which involves quickly cooking ingredients at a high temperature in a pan.</a:t>
            </a:r>
            <a:endParaRPr sz="1000">
              <a:solidFill>
                <a:srgbClr val="0037A6"/>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 sz="1000" b="1">
                <a:solidFill>
                  <a:srgbClr val="0037A6"/>
                </a:solidFill>
                <a:highlight>
                  <a:schemeClr val="lt1"/>
                </a:highlight>
                <a:latin typeface="Courier New"/>
                <a:ea typeface="Courier New"/>
                <a:cs typeface="Courier New"/>
                <a:sym typeface="Courier New"/>
              </a:rPr>
              <a:t>Speed		</a:t>
            </a:r>
            <a:r>
              <a:rPr lang="en" sz="1000">
                <a:solidFill>
                  <a:srgbClr val="067D17"/>
                </a:solidFill>
                <a:highlight>
                  <a:srgbClr val="FFFFFF"/>
                </a:highlight>
                <a:latin typeface="Courier New"/>
                <a:ea typeface="Courier New"/>
                <a:cs typeface="Courier New"/>
                <a:sym typeface="Courier New"/>
              </a:rPr>
              <a:t>The action speed of the cooking process in the images can be described as fast since stir-frying is a quick cooking method that involves continuous stirring or tossing of the ingredients.</a:t>
            </a:r>
            <a:endParaRPr sz="1000">
              <a:solidFill>
                <a:srgbClr val="0037A6"/>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 sz="1000" b="1">
                <a:solidFill>
                  <a:srgbClr val="0037A6"/>
                </a:solidFill>
                <a:highlight>
                  <a:schemeClr val="lt1"/>
                </a:highlight>
                <a:latin typeface="Courier New"/>
                <a:ea typeface="Courier New"/>
                <a:cs typeface="Courier New"/>
                <a:sym typeface="Courier New"/>
              </a:rPr>
              <a:t>Description		</a:t>
            </a:r>
            <a:r>
              <a:rPr lang="en" sz="1000">
                <a:solidFill>
                  <a:srgbClr val="067D17"/>
                </a:solidFill>
                <a:highlight>
                  <a:srgbClr val="FFFFFF"/>
                </a:highlight>
                <a:latin typeface="Courier New"/>
                <a:ea typeface="Courier New"/>
                <a:cs typeface="Courier New"/>
                <a:sym typeface="Courier New"/>
              </a:rPr>
              <a:t>These images depict a lively cooking scene where ingredients are being stir-fried in a wok or pan. There's a vibrant mix of colors from various vegetables and proteins, possibly meat, with pieces visibly coated in a sauce, which suggests a rich, savory dish. The high heat of the stir-fry method is evident from the steam and bubbles in the sauce, and the motion blur of ingredients being tossed suggests a rapid movement. Red chili peppers add a hint of spiciness to the dish, while the glistening sauce implies a flavorful coating. The cook's technique seems skilled, with a controlled yet swift movement to ensure even cooking and to maintain the texture and flavors of the ingredients."</a:t>
            </a:r>
            <a:endParaRPr sz="1000">
              <a:solidFill>
                <a:srgbClr val="067D17"/>
              </a:solidFill>
              <a:highlight>
                <a:srgbClr val="FFFFFF"/>
              </a:highlight>
              <a:latin typeface="Courier New"/>
              <a:ea typeface="Courier New"/>
              <a:cs typeface="Courier New"/>
              <a:sym typeface="Courier New"/>
            </a:endParaRPr>
          </a:p>
          <a:p>
            <a:pPr marL="0" lvl="0" indent="0" algn="l" rtl="0">
              <a:spcBef>
                <a:spcPts val="0"/>
              </a:spcBef>
              <a:spcAft>
                <a:spcPts val="0"/>
              </a:spcAft>
              <a:buNone/>
            </a:pPr>
            <a:endParaRPr sz="1000">
              <a:solidFill>
                <a:srgbClr val="871094"/>
              </a:solidFill>
              <a:highlight>
                <a:srgbClr val="FFFFFF"/>
              </a:highlight>
              <a:latin typeface="Courier New"/>
              <a:ea typeface="Courier New"/>
              <a:cs typeface="Courier New"/>
              <a:sym typeface="Courier New"/>
            </a:endParaRPr>
          </a:p>
        </p:txBody>
      </p:sp>
      <p:pic>
        <p:nvPicPr>
          <p:cNvPr id="437" name="Google Shape;437;p37" title="zw9vQctOYH4_0000075.mp4">
            <a:hlinkClick r:id="rId3"/>
          </p:cNvPr>
          <p:cNvPicPr preferRelativeResize="0"/>
          <p:nvPr/>
        </p:nvPicPr>
        <p:blipFill>
          <a:blip r:embed="rId4">
            <a:alphaModFix/>
          </a:blip>
          <a:stretch>
            <a:fillRect/>
          </a:stretch>
        </p:blipFill>
        <p:spPr>
          <a:xfrm>
            <a:off x="152400" y="809135"/>
            <a:ext cx="3782099" cy="2127431"/>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37"/>
                                        </p:tgtEl>
                                        <p:attrNameLst>
                                          <p:attrName>style.visibility</p:attrName>
                                        </p:attrNameLst>
                                      </p:cBhvr>
                                      <p:to>
                                        <p:strVal val="visible"/>
                                      </p:to>
                                    </p:set>
                                    <p:animEffect transition="in" filter="fade">
                                      <p:cBhvr>
                                        <p:cTn id="7" dur="1000"/>
                                        <p:tgtEl>
                                          <p:spTgt spid="4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sp>
        <p:nvSpPr>
          <p:cNvPr id="442" name="Google Shape;442;p38"/>
          <p:cNvSpPr txBox="1"/>
          <p:nvPr/>
        </p:nvSpPr>
        <p:spPr>
          <a:xfrm>
            <a:off x="532765" y="610235"/>
            <a:ext cx="8519100" cy="198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latin typeface="Microsoft Yahei"/>
              <a:ea typeface="Microsoft Yahei"/>
              <a:cs typeface="Microsoft Yahei"/>
              <a:sym typeface="Microsoft Yahei"/>
            </a:endParaRPr>
          </a:p>
        </p:txBody>
      </p:sp>
      <p:sp>
        <p:nvSpPr>
          <p:cNvPr id="443" name="Google Shape;443;p38"/>
          <p:cNvSpPr txBox="1"/>
          <p:nvPr/>
        </p:nvSpPr>
        <p:spPr>
          <a:xfrm>
            <a:off x="4086900" y="135050"/>
            <a:ext cx="5057100" cy="526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b="1">
                <a:solidFill>
                  <a:srgbClr val="871094"/>
                </a:solidFill>
                <a:highlight>
                  <a:srgbClr val="FFFFFF"/>
                </a:highlight>
                <a:latin typeface="Courier New"/>
                <a:ea typeface="Courier New"/>
                <a:cs typeface="Courier New"/>
                <a:sym typeface="Courier New"/>
              </a:rPr>
              <a:t>"frame_caption"</a:t>
            </a:r>
            <a:r>
              <a:rPr lang="en" sz="1000" b="1">
                <a:solidFill>
                  <a:srgbClr val="080808"/>
                </a:solidFill>
                <a:highlight>
                  <a:srgbClr val="FFFFFF"/>
                </a:highlight>
                <a:latin typeface="Courier New"/>
                <a:ea typeface="Courier New"/>
                <a:cs typeface="Courier New"/>
                <a:sym typeface="Courier New"/>
              </a:rPr>
              <a:t>:</a:t>
            </a:r>
            <a:r>
              <a:rPr lang="en" sz="1000">
                <a:solidFill>
                  <a:srgbClr val="080808"/>
                </a:solidFill>
                <a:highlight>
                  <a:srgbClr val="FFFFFF"/>
                </a:highlight>
                <a:latin typeface="Courier New"/>
                <a:ea typeface="Courier New"/>
                <a:cs typeface="Courier New"/>
                <a:sym typeface="Courier New"/>
              </a:rPr>
              <a:t> </a:t>
            </a:r>
            <a:endParaRPr sz="1000">
              <a:solidFill>
                <a:srgbClr val="080808"/>
              </a:solidFill>
              <a:highlight>
                <a:srgbClr val="FFFFFF"/>
              </a:highlight>
              <a:latin typeface="Courier New"/>
              <a:ea typeface="Courier New"/>
              <a:cs typeface="Courier New"/>
              <a:sym typeface="Courier New"/>
            </a:endParaRPr>
          </a:p>
          <a:p>
            <a:pPr marL="457200" lvl="0" indent="-292100" algn="l" rtl="0">
              <a:spcBef>
                <a:spcPts val="0"/>
              </a:spcBef>
              <a:spcAft>
                <a:spcPts val="0"/>
              </a:spcAft>
              <a:buClr>
                <a:srgbClr val="067D17"/>
              </a:buClr>
              <a:buSzPts val="1000"/>
              <a:buFont typeface="Courier New"/>
              <a:buChar char="●"/>
            </a:pPr>
            <a:r>
              <a:rPr lang="en" sz="1000">
                <a:solidFill>
                  <a:srgbClr val="067D17"/>
                </a:solidFill>
                <a:highlight>
                  <a:srgbClr val="FFFFFF"/>
                </a:highlight>
                <a:latin typeface="Courier New"/>
                <a:ea typeface="Courier New"/>
                <a:cs typeface="Courier New"/>
                <a:sym typeface="Courier New"/>
              </a:rPr>
              <a:t>a close up view of some blue food .  </a:t>
            </a:r>
            <a:endParaRPr sz="1000">
              <a:solidFill>
                <a:srgbClr val="067D17"/>
              </a:solidFill>
              <a:highlight>
                <a:srgbClr val="FFFFFF"/>
              </a:highlight>
              <a:latin typeface="Courier New"/>
              <a:ea typeface="Courier New"/>
              <a:cs typeface="Courier New"/>
              <a:sym typeface="Courier New"/>
            </a:endParaRPr>
          </a:p>
          <a:p>
            <a:pPr marL="457200" lvl="0" indent="-292100" algn="l" rtl="0">
              <a:spcBef>
                <a:spcPts val="0"/>
              </a:spcBef>
              <a:spcAft>
                <a:spcPts val="0"/>
              </a:spcAft>
              <a:buClr>
                <a:srgbClr val="067D17"/>
              </a:buClr>
              <a:buSzPts val="1000"/>
              <a:buFont typeface="Courier New"/>
              <a:buChar char="●"/>
            </a:pPr>
            <a:r>
              <a:rPr lang="en" sz="1000">
                <a:solidFill>
                  <a:srgbClr val="067D17"/>
                </a:solidFill>
                <a:highlight>
                  <a:srgbClr val="FFFFFF"/>
                </a:highlight>
                <a:latin typeface="Courier New"/>
                <a:ea typeface="Courier New"/>
                <a:cs typeface="Courier New"/>
                <a:sym typeface="Courier New"/>
              </a:rPr>
              <a:t>a close up view of a bunch of green food .  </a:t>
            </a:r>
            <a:endParaRPr sz="1000">
              <a:solidFill>
                <a:srgbClr val="067D17"/>
              </a:solidFill>
              <a:highlight>
                <a:srgbClr val="FFFFFF"/>
              </a:highlight>
              <a:latin typeface="Courier New"/>
              <a:ea typeface="Courier New"/>
              <a:cs typeface="Courier New"/>
              <a:sym typeface="Courier New"/>
            </a:endParaRPr>
          </a:p>
          <a:p>
            <a:pPr marL="457200" lvl="0" indent="-292100" algn="l" rtl="0">
              <a:spcBef>
                <a:spcPts val="0"/>
              </a:spcBef>
              <a:spcAft>
                <a:spcPts val="0"/>
              </a:spcAft>
              <a:buClr>
                <a:srgbClr val="067D17"/>
              </a:buClr>
              <a:buSzPts val="1000"/>
              <a:buFont typeface="Courier New"/>
              <a:buChar char="●"/>
            </a:pPr>
            <a:r>
              <a:rPr lang="en" sz="1000">
                <a:solidFill>
                  <a:srgbClr val="067D17"/>
                </a:solidFill>
                <a:highlight>
                  <a:srgbClr val="FFFFFF"/>
                </a:highlight>
                <a:latin typeface="Courier New"/>
                <a:ea typeface="Courier New"/>
                <a:cs typeface="Courier New"/>
                <a:sym typeface="Courier New"/>
              </a:rPr>
              <a:t>a close - up view of some blue and green food .</a:t>
            </a:r>
            <a:endParaRPr sz="1000">
              <a:solidFill>
                <a:srgbClr val="080808"/>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 sz="1000" b="1">
                <a:solidFill>
                  <a:srgbClr val="871094"/>
                </a:solidFill>
                <a:highlight>
                  <a:srgbClr val="FFFFFF"/>
                </a:highlight>
                <a:latin typeface="Courier New"/>
                <a:ea typeface="Courier New"/>
                <a:cs typeface="Courier New"/>
                <a:sym typeface="Courier New"/>
              </a:rPr>
              <a:t>"video_blip"</a:t>
            </a:r>
            <a:r>
              <a:rPr lang="en" sz="1000" b="1">
                <a:solidFill>
                  <a:srgbClr val="080808"/>
                </a:solidFill>
                <a:highlight>
                  <a:srgbClr val="FFFFFF"/>
                </a:highlight>
                <a:latin typeface="Courier New"/>
                <a:ea typeface="Courier New"/>
                <a:cs typeface="Courier New"/>
                <a:sym typeface="Courier New"/>
              </a:rPr>
              <a:t>:</a:t>
            </a:r>
            <a:r>
              <a:rPr lang="en" sz="1000">
                <a:solidFill>
                  <a:srgbClr val="080808"/>
                </a:solidFill>
                <a:highlight>
                  <a:srgbClr val="FFFFFF"/>
                </a:highlight>
                <a:latin typeface="Courier New"/>
                <a:ea typeface="Courier New"/>
                <a:cs typeface="Courier New"/>
                <a:sym typeface="Courier New"/>
              </a:rPr>
              <a:t> </a:t>
            </a:r>
            <a:r>
              <a:rPr lang="en" sz="1000">
                <a:solidFill>
                  <a:srgbClr val="067D17"/>
                </a:solidFill>
                <a:highlight>
                  <a:srgbClr val="FFFFFF"/>
                </a:highlight>
                <a:latin typeface="Courier New"/>
                <a:ea typeface="Courier New"/>
                <a:cs typeface="Courier New"/>
                <a:sym typeface="Courier New"/>
              </a:rPr>
              <a:t>"chinese chicken stir-fry"</a:t>
            </a:r>
            <a:r>
              <a:rPr lang="en" sz="1000">
                <a:solidFill>
                  <a:srgbClr val="080808"/>
                </a:solidFill>
                <a:highlight>
                  <a:srgbClr val="FFFFFF"/>
                </a:highlight>
                <a:latin typeface="Courier New"/>
                <a:ea typeface="Courier New"/>
                <a:cs typeface="Courier New"/>
                <a:sym typeface="Courier New"/>
              </a:rPr>
              <a:t>,</a:t>
            </a:r>
            <a:endParaRPr sz="1000">
              <a:solidFill>
                <a:srgbClr val="080808"/>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 sz="1000" b="1">
                <a:solidFill>
                  <a:srgbClr val="871094"/>
                </a:solidFill>
                <a:highlight>
                  <a:srgbClr val="FFFFFF"/>
                </a:highlight>
                <a:latin typeface="Courier New"/>
                <a:ea typeface="Courier New"/>
                <a:cs typeface="Courier New"/>
                <a:sym typeface="Courier New"/>
              </a:rPr>
              <a:t>"gpt4"</a:t>
            </a:r>
            <a:r>
              <a:rPr lang="en" sz="1000" b="1">
                <a:solidFill>
                  <a:srgbClr val="080808"/>
                </a:solidFill>
                <a:highlight>
                  <a:srgbClr val="FFFFFF"/>
                </a:highlight>
                <a:latin typeface="Courier New"/>
                <a:ea typeface="Courier New"/>
                <a:cs typeface="Courier New"/>
                <a:sym typeface="Courier New"/>
              </a:rPr>
              <a:t>:</a:t>
            </a:r>
            <a:r>
              <a:rPr lang="en" sz="1000">
                <a:solidFill>
                  <a:srgbClr val="080808"/>
                </a:solidFill>
                <a:highlight>
                  <a:srgbClr val="FFFFFF"/>
                </a:highlight>
                <a:latin typeface="Courier New"/>
                <a:ea typeface="Courier New"/>
                <a:cs typeface="Courier New"/>
                <a:sym typeface="Courier New"/>
              </a:rPr>
              <a:t> </a:t>
            </a:r>
            <a:endParaRPr sz="1000">
              <a:solidFill>
                <a:srgbClr val="067D17"/>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 sz="900" b="1">
                <a:solidFill>
                  <a:srgbClr val="0037A6"/>
                </a:solidFill>
                <a:highlight>
                  <a:schemeClr val="lt1"/>
                </a:highlight>
                <a:latin typeface="Courier New"/>
                <a:ea typeface="Courier New"/>
                <a:cs typeface="Courier New"/>
                <a:sym typeface="Courier New"/>
              </a:rPr>
              <a:t>Content</a:t>
            </a:r>
            <a:r>
              <a:rPr lang="en" sz="900">
                <a:solidFill>
                  <a:srgbClr val="080808"/>
                </a:solidFill>
                <a:highlight>
                  <a:schemeClr val="lt1"/>
                </a:highlight>
                <a:latin typeface="Courier New"/>
                <a:ea typeface="Courier New"/>
                <a:cs typeface="Courier New"/>
                <a:sym typeface="Courier New"/>
              </a:rPr>
              <a:t>	</a:t>
            </a:r>
            <a:r>
              <a:rPr lang="en" sz="900" b="1">
                <a:solidFill>
                  <a:srgbClr val="080808"/>
                </a:solidFill>
                <a:highlight>
                  <a:schemeClr val="lt1"/>
                </a:highlight>
                <a:latin typeface="Courier New"/>
                <a:ea typeface="Courier New"/>
                <a:cs typeface="Courier New"/>
                <a:sym typeface="Courier New"/>
              </a:rPr>
              <a:t> </a:t>
            </a:r>
            <a:r>
              <a:rPr lang="en" sz="1000">
                <a:solidFill>
                  <a:srgbClr val="067D17"/>
                </a:solidFill>
                <a:highlight>
                  <a:srgbClr val="FFFFFF"/>
                </a:highlight>
                <a:latin typeface="Courier New"/>
                <a:ea typeface="Courier New"/>
                <a:cs typeface="Courier New"/>
                <a:sym typeface="Courier New"/>
              </a:rPr>
              <a:t>The content described in these images is a close-up of a dish that is being cooked, which includes meat and green onions, among other ingredients.</a:t>
            </a:r>
            <a:endParaRPr sz="1000">
              <a:solidFill>
                <a:srgbClr val="0037A6"/>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 sz="900" b="1">
                <a:solidFill>
                  <a:srgbClr val="0037A6"/>
                </a:solidFill>
                <a:highlight>
                  <a:schemeClr val="lt1"/>
                </a:highlight>
                <a:latin typeface="Courier New"/>
                <a:ea typeface="Courier New"/>
                <a:cs typeface="Courier New"/>
                <a:sym typeface="Courier New"/>
              </a:rPr>
              <a:t>Category</a:t>
            </a:r>
            <a:r>
              <a:rPr lang="en" sz="900">
                <a:solidFill>
                  <a:srgbClr val="0037A6"/>
                </a:solidFill>
                <a:highlight>
                  <a:schemeClr val="lt1"/>
                </a:highlight>
                <a:latin typeface="Courier New"/>
                <a:ea typeface="Courier New"/>
                <a:cs typeface="Courier New"/>
                <a:sym typeface="Courier New"/>
              </a:rPr>
              <a:t>	</a:t>
            </a:r>
            <a:r>
              <a:rPr lang="en" sz="1000">
                <a:solidFill>
                  <a:srgbClr val="067D17"/>
                </a:solidFill>
                <a:highlight>
                  <a:srgbClr val="FFFFFF"/>
                </a:highlight>
                <a:latin typeface="Courier New"/>
                <a:ea typeface="Courier New"/>
                <a:cs typeface="Courier New"/>
                <a:sym typeface="Courier New"/>
              </a:rPr>
              <a:t>The category of the content in the images is food and cooking.</a:t>
            </a:r>
            <a:endParaRPr sz="1000">
              <a:solidFill>
                <a:srgbClr val="0037A6"/>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 sz="900" b="1">
                <a:solidFill>
                  <a:srgbClr val="0037A6"/>
                </a:solidFill>
                <a:highlight>
                  <a:schemeClr val="lt1"/>
                </a:highlight>
                <a:latin typeface="Courier New"/>
                <a:ea typeface="Courier New"/>
                <a:cs typeface="Courier New"/>
                <a:sym typeface="Courier New"/>
              </a:rPr>
              <a:t>Action	</a:t>
            </a:r>
            <a:r>
              <a:rPr lang="en" sz="900">
                <a:solidFill>
                  <a:srgbClr val="0037A6"/>
                </a:solidFill>
                <a:highlight>
                  <a:schemeClr val="lt1"/>
                </a:highlight>
                <a:latin typeface="Courier New"/>
                <a:ea typeface="Courier New"/>
                <a:cs typeface="Courier New"/>
                <a:sym typeface="Courier New"/>
              </a:rPr>
              <a:t>	</a:t>
            </a:r>
            <a:r>
              <a:rPr lang="en" sz="1000">
                <a:solidFill>
                  <a:srgbClr val="067D17"/>
                </a:solidFill>
                <a:highlight>
                  <a:srgbClr val="FFFFFF"/>
                </a:highlight>
                <a:latin typeface="Courier New"/>
                <a:ea typeface="Courier New"/>
                <a:cs typeface="Courier New"/>
                <a:sym typeface="Courier New"/>
              </a:rPr>
              <a:t>The action in the images is not of the type that involves running, dancing, or playing guitar; it is the cooking action of stir-frying or braising in a pan or wok.</a:t>
            </a:r>
            <a:endParaRPr sz="1000">
              <a:solidFill>
                <a:srgbClr val="0037A6"/>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 sz="900" b="1">
                <a:solidFill>
                  <a:srgbClr val="0037A6"/>
                </a:solidFill>
                <a:highlight>
                  <a:schemeClr val="lt1"/>
                </a:highlight>
                <a:latin typeface="Courier New"/>
                <a:ea typeface="Courier New"/>
                <a:cs typeface="Courier New"/>
                <a:sym typeface="Courier New"/>
              </a:rPr>
              <a:t>Speed		</a:t>
            </a:r>
            <a:r>
              <a:rPr lang="en" sz="1000">
                <a:solidFill>
                  <a:srgbClr val="067D17"/>
                </a:solidFill>
                <a:highlight>
                  <a:srgbClr val="FFFFFF"/>
                </a:highlight>
                <a:latin typeface="Courier New"/>
                <a:ea typeface="Courier New"/>
                <a:cs typeface="Courier New"/>
                <a:sym typeface="Courier New"/>
              </a:rPr>
              <a:t>The action speed depicted in the images would be considered 'fast' because stir-frying or braising is typically done over high heat with quick cooking times.</a:t>
            </a:r>
            <a:endParaRPr sz="1000">
              <a:solidFill>
                <a:srgbClr val="0037A6"/>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 sz="900" b="1">
                <a:solidFill>
                  <a:srgbClr val="0037A6"/>
                </a:solidFill>
                <a:highlight>
                  <a:schemeClr val="lt1"/>
                </a:highlight>
                <a:latin typeface="Courier New"/>
                <a:ea typeface="Courier New"/>
                <a:cs typeface="Courier New"/>
                <a:sym typeface="Courier New"/>
              </a:rPr>
              <a:t>Description		</a:t>
            </a:r>
            <a:r>
              <a:rPr lang="en" sz="1000">
                <a:solidFill>
                  <a:srgbClr val="067D17"/>
                </a:solidFill>
                <a:highlight>
                  <a:srgbClr val="FFFFFF"/>
                </a:highlight>
                <a:latin typeface="Courier New"/>
                <a:ea typeface="Courier New"/>
                <a:cs typeface="Courier New"/>
                <a:sym typeface="Courier New"/>
              </a:rPr>
              <a:t>The images show a detailed view of a culinary dish in the process of cooking. The meat, possibly chicken or duck judging by the skin and size of the pieces, is well-browned and coated in what appears to be a savory glaze or sauce, evidenced by the sheen on the surface. Green onions, both white and green parts, are present, adding a pop of color and likely a fresh, aromatic flavor to the dish. The steam and sizzling sound (which can't be seen but imagined due to the cooking process) indicate that the food is being cooked at a high temperature. The images capture the essence of Asian cuisine, with the possibility of spices like chili peppers included, suggested by the red specks present. The cooking technique emphasizes the caramelization of the meat's exterior while maintaining juiciness inside, characteristic of skilled wok cooking."</a:t>
            </a:r>
            <a:endParaRPr sz="1000">
              <a:solidFill>
                <a:srgbClr val="067D17"/>
              </a:solidFill>
              <a:highlight>
                <a:srgbClr val="FFFFFF"/>
              </a:highlight>
              <a:latin typeface="Courier New"/>
              <a:ea typeface="Courier New"/>
              <a:cs typeface="Courier New"/>
              <a:sym typeface="Courier New"/>
            </a:endParaRPr>
          </a:p>
          <a:p>
            <a:pPr marL="0" lvl="0" indent="0" algn="l" rtl="0">
              <a:spcBef>
                <a:spcPts val="0"/>
              </a:spcBef>
              <a:spcAft>
                <a:spcPts val="0"/>
              </a:spcAft>
              <a:buNone/>
            </a:pPr>
            <a:endParaRPr sz="1000">
              <a:solidFill>
                <a:srgbClr val="871094"/>
              </a:solidFill>
              <a:highlight>
                <a:srgbClr val="FFFFFF"/>
              </a:highlight>
              <a:latin typeface="Courier New"/>
              <a:ea typeface="Courier New"/>
              <a:cs typeface="Courier New"/>
              <a:sym typeface="Courier New"/>
            </a:endParaRPr>
          </a:p>
        </p:txBody>
      </p:sp>
      <p:pic>
        <p:nvPicPr>
          <p:cNvPr id="444" name="Google Shape;444;p38" title="zw9vQctOYH4_0000077.mp4">
            <a:hlinkClick r:id="rId3"/>
          </p:cNvPr>
          <p:cNvPicPr preferRelativeResize="0"/>
          <p:nvPr/>
        </p:nvPicPr>
        <p:blipFill>
          <a:blip r:embed="rId4">
            <a:alphaModFix/>
          </a:blip>
          <a:stretch>
            <a:fillRect/>
          </a:stretch>
        </p:blipFill>
        <p:spPr>
          <a:xfrm>
            <a:off x="152400" y="809135"/>
            <a:ext cx="3782099" cy="2127431"/>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44"/>
                                        </p:tgtEl>
                                        <p:attrNameLst>
                                          <p:attrName>style.visibility</p:attrName>
                                        </p:attrNameLst>
                                      </p:cBhvr>
                                      <p:to>
                                        <p:strVal val="visible"/>
                                      </p:to>
                                    </p:set>
                                    <p:animEffect transition="in" filter="fade">
                                      <p:cBhvr>
                                        <p:cTn id="7" dur="1000"/>
                                        <p:tgtEl>
                                          <p:spTgt spid="4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48"/>
        <p:cNvGrpSpPr/>
        <p:nvPr/>
      </p:nvGrpSpPr>
      <p:grpSpPr>
        <a:xfrm>
          <a:off x="0" y="0"/>
          <a:ext cx="0" cy="0"/>
          <a:chOff x="0" y="0"/>
          <a:chExt cx="0" cy="0"/>
        </a:xfrm>
      </p:grpSpPr>
      <p:sp>
        <p:nvSpPr>
          <p:cNvPr id="449" name="Google Shape;449;p39"/>
          <p:cNvSpPr txBox="1"/>
          <p:nvPr/>
        </p:nvSpPr>
        <p:spPr>
          <a:xfrm>
            <a:off x="532765" y="610235"/>
            <a:ext cx="8519100" cy="198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latin typeface="Microsoft Yahei"/>
              <a:ea typeface="Microsoft Yahei"/>
              <a:cs typeface="Microsoft Yahei"/>
              <a:sym typeface="Microsoft Yahei"/>
            </a:endParaRPr>
          </a:p>
        </p:txBody>
      </p:sp>
      <p:sp>
        <p:nvSpPr>
          <p:cNvPr id="450" name="Google Shape;450;p39"/>
          <p:cNvSpPr txBox="1"/>
          <p:nvPr/>
        </p:nvSpPr>
        <p:spPr>
          <a:xfrm>
            <a:off x="4086900" y="232350"/>
            <a:ext cx="5057100" cy="4956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b="1">
                <a:solidFill>
                  <a:srgbClr val="871094"/>
                </a:solidFill>
                <a:highlight>
                  <a:srgbClr val="FFFFFF"/>
                </a:highlight>
                <a:latin typeface="Courier New"/>
                <a:ea typeface="Courier New"/>
                <a:cs typeface="Courier New"/>
                <a:sym typeface="Courier New"/>
              </a:rPr>
              <a:t>"frame_caption"</a:t>
            </a:r>
            <a:r>
              <a:rPr lang="en" sz="1000">
                <a:solidFill>
                  <a:srgbClr val="080808"/>
                </a:solidFill>
                <a:highlight>
                  <a:srgbClr val="FFFFFF"/>
                </a:highlight>
                <a:latin typeface="Courier New"/>
                <a:ea typeface="Courier New"/>
                <a:cs typeface="Courier New"/>
                <a:sym typeface="Courier New"/>
              </a:rPr>
              <a:t>: </a:t>
            </a:r>
            <a:endParaRPr sz="1000">
              <a:solidFill>
                <a:srgbClr val="080808"/>
              </a:solidFill>
              <a:highlight>
                <a:srgbClr val="FFFFFF"/>
              </a:highlight>
              <a:latin typeface="Courier New"/>
              <a:ea typeface="Courier New"/>
              <a:cs typeface="Courier New"/>
              <a:sym typeface="Courier New"/>
            </a:endParaRPr>
          </a:p>
          <a:p>
            <a:pPr marL="457200" lvl="0" indent="-292100" algn="l" rtl="0">
              <a:spcBef>
                <a:spcPts val="0"/>
              </a:spcBef>
              <a:spcAft>
                <a:spcPts val="0"/>
              </a:spcAft>
              <a:buClr>
                <a:srgbClr val="067D17"/>
              </a:buClr>
              <a:buSzPts val="1000"/>
              <a:buFont typeface="Courier New"/>
              <a:buChar char="●"/>
            </a:pPr>
            <a:r>
              <a:rPr lang="en" sz="1000">
                <a:solidFill>
                  <a:srgbClr val="067D17"/>
                </a:solidFill>
                <a:highlight>
                  <a:srgbClr val="FFFFFF"/>
                </a:highlight>
                <a:latin typeface="Courier New"/>
                <a:ea typeface="Courier New"/>
                <a:cs typeface="Courier New"/>
                <a:sym typeface="Courier New"/>
              </a:rPr>
              <a:t>a close up of a bowl of food on a table .  </a:t>
            </a:r>
            <a:endParaRPr sz="1000">
              <a:solidFill>
                <a:srgbClr val="067D17"/>
              </a:solidFill>
              <a:highlight>
                <a:srgbClr val="FFFFFF"/>
              </a:highlight>
              <a:latin typeface="Courier New"/>
              <a:ea typeface="Courier New"/>
              <a:cs typeface="Courier New"/>
              <a:sym typeface="Courier New"/>
            </a:endParaRPr>
          </a:p>
          <a:p>
            <a:pPr marL="457200" lvl="0" indent="-292100" algn="l" rtl="0">
              <a:spcBef>
                <a:spcPts val="0"/>
              </a:spcBef>
              <a:spcAft>
                <a:spcPts val="0"/>
              </a:spcAft>
              <a:buClr>
                <a:srgbClr val="067D17"/>
              </a:buClr>
              <a:buSzPts val="1000"/>
              <a:buFont typeface="Courier New"/>
              <a:buChar char="●"/>
            </a:pPr>
            <a:r>
              <a:rPr lang="en" sz="1000">
                <a:solidFill>
                  <a:srgbClr val="067D17"/>
                </a:solidFill>
                <a:highlight>
                  <a:srgbClr val="FFFFFF"/>
                </a:highlight>
                <a:latin typeface="Courier New"/>
                <a:ea typeface="Courier New"/>
                <a:cs typeface="Courier New"/>
                <a:sym typeface="Courier New"/>
              </a:rPr>
              <a:t>a close up of a bowl of food on a table .  </a:t>
            </a:r>
            <a:endParaRPr sz="1000">
              <a:solidFill>
                <a:srgbClr val="067D17"/>
              </a:solidFill>
              <a:highlight>
                <a:srgbClr val="FFFFFF"/>
              </a:highlight>
              <a:latin typeface="Courier New"/>
              <a:ea typeface="Courier New"/>
              <a:cs typeface="Courier New"/>
              <a:sym typeface="Courier New"/>
            </a:endParaRPr>
          </a:p>
          <a:p>
            <a:pPr marL="457200" lvl="0" indent="-292100" algn="l" rtl="0">
              <a:spcBef>
                <a:spcPts val="0"/>
              </a:spcBef>
              <a:spcAft>
                <a:spcPts val="0"/>
              </a:spcAft>
              <a:buClr>
                <a:srgbClr val="067D17"/>
              </a:buClr>
              <a:buSzPts val="1000"/>
              <a:buFont typeface="Courier New"/>
              <a:buChar char="●"/>
            </a:pPr>
            <a:r>
              <a:rPr lang="en" sz="1000">
                <a:solidFill>
                  <a:srgbClr val="067D17"/>
                </a:solidFill>
                <a:highlight>
                  <a:srgbClr val="FFFFFF"/>
                </a:highlight>
                <a:latin typeface="Courier New"/>
                <a:ea typeface="Courier New"/>
                <a:cs typeface="Courier New"/>
                <a:sym typeface="Courier New"/>
              </a:rPr>
              <a:t>a close up of a bowl of food on a table.</a:t>
            </a:r>
            <a:endParaRPr sz="1000">
              <a:solidFill>
                <a:srgbClr val="080808"/>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 sz="1000" b="1">
                <a:solidFill>
                  <a:srgbClr val="871094"/>
                </a:solidFill>
                <a:highlight>
                  <a:srgbClr val="FFFFFF"/>
                </a:highlight>
                <a:latin typeface="Courier New"/>
                <a:ea typeface="Courier New"/>
                <a:cs typeface="Courier New"/>
                <a:sym typeface="Courier New"/>
              </a:rPr>
              <a:t>"video_blip"</a:t>
            </a:r>
            <a:r>
              <a:rPr lang="en" sz="1000" b="1">
                <a:solidFill>
                  <a:srgbClr val="080808"/>
                </a:solidFill>
                <a:highlight>
                  <a:srgbClr val="FFFFFF"/>
                </a:highlight>
                <a:latin typeface="Courier New"/>
                <a:ea typeface="Courier New"/>
                <a:cs typeface="Courier New"/>
                <a:sym typeface="Courier New"/>
              </a:rPr>
              <a:t>:</a:t>
            </a:r>
            <a:r>
              <a:rPr lang="en" sz="1000">
                <a:solidFill>
                  <a:srgbClr val="080808"/>
                </a:solidFill>
                <a:highlight>
                  <a:srgbClr val="FFFFFF"/>
                </a:highlight>
                <a:latin typeface="Courier New"/>
                <a:ea typeface="Courier New"/>
                <a:cs typeface="Courier New"/>
                <a:sym typeface="Courier New"/>
              </a:rPr>
              <a:t> </a:t>
            </a:r>
            <a:r>
              <a:rPr lang="en" sz="1000">
                <a:solidFill>
                  <a:srgbClr val="067D17"/>
                </a:solidFill>
                <a:highlight>
                  <a:srgbClr val="FFFFFF"/>
                </a:highlight>
                <a:latin typeface="Courier New"/>
                <a:ea typeface="Courier New"/>
                <a:cs typeface="Courier New"/>
                <a:sym typeface="Courier New"/>
              </a:rPr>
              <a:t>"chinese chicken stew recipe"</a:t>
            </a:r>
            <a:r>
              <a:rPr lang="en" sz="1000">
                <a:solidFill>
                  <a:srgbClr val="080808"/>
                </a:solidFill>
                <a:highlight>
                  <a:srgbClr val="FFFFFF"/>
                </a:highlight>
                <a:latin typeface="Courier New"/>
                <a:ea typeface="Courier New"/>
                <a:cs typeface="Courier New"/>
                <a:sym typeface="Courier New"/>
              </a:rPr>
              <a:t>,</a:t>
            </a:r>
            <a:endParaRPr sz="1000">
              <a:solidFill>
                <a:srgbClr val="080808"/>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 sz="1000" b="1">
                <a:solidFill>
                  <a:srgbClr val="871094"/>
                </a:solidFill>
                <a:highlight>
                  <a:srgbClr val="FFFFFF"/>
                </a:highlight>
                <a:latin typeface="Courier New"/>
                <a:ea typeface="Courier New"/>
                <a:cs typeface="Courier New"/>
                <a:sym typeface="Courier New"/>
              </a:rPr>
              <a:t>"gpt4"</a:t>
            </a:r>
            <a:r>
              <a:rPr lang="en" sz="1000" b="1">
                <a:solidFill>
                  <a:srgbClr val="080808"/>
                </a:solidFill>
                <a:highlight>
                  <a:srgbClr val="FFFFFF"/>
                </a:highlight>
                <a:latin typeface="Courier New"/>
                <a:ea typeface="Courier New"/>
                <a:cs typeface="Courier New"/>
                <a:sym typeface="Courier New"/>
              </a:rPr>
              <a:t>: </a:t>
            </a:r>
            <a:endParaRPr sz="1000">
              <a:solidFill>
                <a:srgbClr val="067D17"/>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 sz="900" b="1">
                <a:solidFill>
                  <a:srgbClr val="0037A6"/>
                </a:solidFill>
                <a:highlight>
                  <a:schemeClr val="lt1"/>
                </a:highlight>
                <a:latin typeface="Courier New"/>
                <a:ea typeface="Courier New"/>
                <a:cs typeface="Courier New"/>
                <a:sym typeface="Courier New"/>
              </a:rPr>
              <a:t>Content</a:t>
            </a:r>
            <a:r>
              <a:rPr lang="en" sz="900">
                <a:solidFill>
                  <a:srgbClr val="080808"/>
                </a:solidFill>
                <a:highlight>
                  <a:schemeClr val="lt1"/>
                </a:highlight>
                <a:latin typeface="Courier New"/>
                <a:ea typeface="Courier New"/>
                <a:cs typeface="Courier New"/>
                <a:sym typeface="Courier New"/>
              </a:rPr>
              <a:t>	</a:t>
            </a:r>
            <a:r>
              <a:rPr lang="en" sz="900" b="1">
                <a:solidFill>
                  <a:srgbClr val="080808"/>
                </a:solidFill>
                <a:highlight>
                  <a:schemeClr val="lt1"/>
                </a:highlight>
                <a:latin typeface="Courier New"/>
                <a:ea typeface="Courier New"/>
                <a:cs typeface="Courier New"/>
                <a:sym typeface="Courier New"/>
              </a:rPr>
              <a:t> </a:t>
            </a:r>
            <a:r>
              <a:rPr lang="en" sz="1000">
                <a:solidFill>
                  <a:srgbClr val="067D17"/>
                </a:solidFill>
                <a:highlight>
                  <a:srgbClr val="FFFFFF"/>
                </a:highlight>
                <a:latin typeface="Courier New"/>
                <a:ea typeface="Courier New"/>
                <a:cs typeface="Courier New"/>
                <a:sym typeface="Courier New"/>
              </a:rPr>
              <a:t>The content depicted in these images is a dish of cooked food, specifically a traditional Chinese cuisine that appears to be a braised chicken dish with various ingredients.</a:t>
            </a:r>
            <a:endParaRPr sz="1000">
              <a:solidFill>
                <a:srgbClr val="0037A6"/>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 sz="900" b="1">
                <a:solidFill>
                  <a:srgbClr val="0037A6"/>
                </a:solidFill>
                <a:highlight>
                  <a:schemeClr val="lt1"/>
                </a:highlight>
                <a:latin typeface="Courier New"/>
                <a:ea typeface="Courier New"/>
                <a:cs typeface="Courier New"/>
                <a:sym typeface="Courier New"/>
              </a:rPr>
              <a:t>Category</a:t>
            </a:r>
            <a:r>
              <a:rPr lang="en" sz="900">
                <a:solidFill>
                  <a:srgbClr val="0037A6"/>
                </a:solidFill>
                <a:highlight>
                  <a:schemeClr val="lt1"/>
                </a:highlight>
                <a:latin typeface="Courier New"/>
                <a:ea typeface="Courier New"/>
                <a:cs typeface="Courier New"/>
                <a:sym typeface="Courier New"/>
              </a:rPr>
              <a:t>	</a:t>
            </a:r>
            <a:r>
              <a:rPr lang="en" sz="1000">
                <a:solidFill>
                  <a:srgbClr val="067D17"/>
                </a:solidFill>
                <a:highlight>
                  <a:srgbClr val="FFFFFF"/>
                </a:highlight>
                <a:latin typeface="Courier New"/>
                <a:ea typeface="Courier New"/>
                <a:cs typeface="Courier New"/>
                <a:sym typeface="Courier New"/>
              </a:rPr>
              <a:t>The category of the content in the images is </a:t>
            </a:r>
            <a:r>
              <a:rPr lang="en" sz="1000">
                <a:solidFill>
                  <a:srgbClr val="0037A6"/>
                </a:solidFill>
                <a:highlight>
                  <a:srgbClr val="FFFFFF"/>
                </a:highlight>
                <a:latin typeface="Courier New"/>
                <a:ea typeface="Courier New"/>
                <a:cs typeface="Courier New"/>
                <a:sym typeface="Courier New"/>
              </a:rPr>
              <a:t>\"</a:t>
            </a:r>
            <a:r>
              <a:rPr lang="en" sz="1000">
                <a:solidFill>
                  <a:srgbClr val="067D17"/>
                </a:solidFill>
                <a:highlight>
                  <a:srgbClr val="FFFFFF"/>
                </a:highlight>
                <a:latin typeface="Courier New"/>
                <a:ea typeface="Courier New"/>
                <a:cs typeface="Courier New"/>
                <a:sym typeface="Courier New"/>
              </a:rPr>
              <a:t>food</a:t>
            </a:r>
            <a:r>
              <a:rPr lang="en" sz="1000">
                <a:solidFill>
                  <a:srgbClr val="0037A6"/>
                </a:solidFill>
                <a:highlight>
                  <a:srgbClr val="FFFFFF"/>
                </a:highlight>
                <a:latin typeface="Courier New"/>
                <a:ea typeface="Courier New"/>
                <a:cs typeface="Courier New"/>
                <a:sym typeface="Courier New"/>
              </a:rPr>
              <a:t>\"</a:t>
            </a:r>
            <a:r>
              <a:rPr lang="en" sz="1000">
                <a:solidFill>
                  <a:srgbClr val="067D17"/>
                </a:solidFill>
                <a:highlight>
                  <a:srgbClr val="FFFFFF"/>
                </a:highlight>
                <a:latin typeface="Courier New"/>
                <a:ea typeface="Courier New"/>
                <a:cs typeface="Courier New"/>
                <a:sym typeface="Courier New"/>
              </a:rPr>
              <a:t> or </a:t>
            </a:r>
            <a:r>
              <a:rPr lang="en" sz="1000">
                <a:solidFill>
                  <a:srgbClr val="0037A6"/>
                </a:solidFill>
                <a:highlight>
                  <a:srgbClr val="FFFFFF"/>
                </a:highlight>
                <a:latin typeface="Courier New"/>
                <a:ea typeface="Courier New"/>
                <a:cs typeface="Courier New"/>
                <a:sym typeface="Courier New"/>
              </a:rPr>
              <a:t>\"</a:t>
            </a:r>
            <a:r>
              <a:rPr lang="en" sz="1000">
                <a:solidFill>
                  <a:srgbClr val="067D17"/>
                </a:solidFill>
                <a:highlight>
                  <a:srgbClr val="FFFFFF"/>
                </a:highlight>
                <a:latin typeface="Courier New"/>
                <a:ea typeface="Courier New"/>
                <a:cs typeface="Courier New"/>
                <a:sym typeface="Courier New"/>
              </a:rPr>
              <a:t>cuisine.</a:t>
            </a:r>
            <a:r>
              <a:rPr lang="en" sz="1000">
                <a:solidFill>
                  <a:srgbClr val="0037A6"/>
                </a:solidFill>
                <a:highlight>
                  <a:srgbClr val="FFFFFF"/>
                </a:highlight>
                <a:latin typeface="Courier New"/>
                <a:ea typeface="Courier New"/>
                <a:cs typeface="Courier New"/>
                <a:sym typeface="Courier New"/>
              </a:rPr>
              <a:t>\"</a:t>
            </a:r>
            <a:endParaRPr sz="1000">
              <a:solidFill>
                <a:srgbClr val="0037A6"/>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 sz="900" b="1">
                <a:solidFill>
                  <a:srgbClr val="0037A6"/>
                </a:solidFill>
                <a:highlight>
                  <a:schemeClr val="lt1"/>
                </a:highlight>
                <a:latin typeface="Courier New"/>
                <a:ea typeface="Courier New"/>
                <a:cs typeface="Courier New"/>
                <a:sym typeface="Courier New"/>
              </a:rPr>
              <a:t>Action	</a:t>
            </a:r>
            <a:r>
              <a:rPr lang="en" sz="900">
                <a:solidFill>
                  <a:srgbClr val="0037A6"/>
                </a:solidFill>
                <a:highlight>
                  <a:schemeClr val="lt1"/>
                </a:highlight>
                <a:latin typeface="Courier New"/>
                <a:ea typeface="Courier New"/>
                <a:cs typeface="Courier New"/>
                <a:sym typeface="Courier New"/>
              </a:rPr>
              <a:t>	</a:t>
            </a:r>
            <a:r>
              <a:rPr lang="en" sz="1000">
                <a:solidFill>
                  <a:srgbClr val="067D17"/>
                </a:solidFill>
                <a:highlight>
                  <a:srgbClr val="FFFFFF"/>
                </a:highlight>
                <a:latin typeface="Courier New"/>
                <a:ea typeface="Courier New"/>
                <a:cs typeface="Courier New"/>
                <a:sym typeface="Courier New"/>
              </a:rPr>
              <a:t>There is no action like running, dancing, or playing guitar in these images, as the subject matter is static food.</a:t>
            </a:r>
            <a:endParaRPr sz="1000">
              <a:solidFill>
                <a:srgbClr val="0037A6"/>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 sz="900" b="1">
                <a:solidFill>
                  <a:srgbClr val="0037A6"/>
                </a:solidFill>
                <a:highlight>
                  <a:schemeClr val="lt1"/>
                </a:highlight>
                <a:latin typeface="Courier New"/>
                <a:ea typeface="Courier New"/>
                <a:cs typeface="Courier New"/>
                <a:sym typeface="Courier New"/>
              </a:rPr>
              <a:t>Speed		</a:t>
            </a:r>
            <a:r>
              <a:rPr lang="en" sz="1000">
                <a:solidFill>
                  <a:srgbClr val="067D17"/>
                </a:solidFill>
                <a:highlight>
                  <a:srgbClr val="FFFFFF"/>
                </a:highlight>
                <a:latin typeface="Courier New"/>
                <a:ea typeface="Courier New"/>
                <a:cs typeface="Courier New"/>
                <a:sym typeface="Courier New"/>
              </a:rPr>
              <a:t>Since the images show a non-moving subject, there is no action speed to describe. Therefore, terms like very slow, slow, medium, fast, and very fast are not applicable.</a:t>
            </a:r>
            <a:endParaRPr sz="1000">
              <a:solidFill>
                <a:srgbClr val="0037A6"/>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 sz="900" b="1">
                <a:solidFill>
                  <a:srgbClr val="0037A6"/>
                </a:solidFill>
                <a:highlight>
                  <a:schemeClr val="lt1"/>
                </a:highlight>
                <a:latin typeface="Courier New"/>
                <a:ea typeface="Courier New"/>
                <a:cs typeface="Courier New"/>
                <a:sym typeface="Courier New"/>
              </a:rPr>
              <a:t>Description		</a:t>
            </a:r>
            <a:r>
              <a:rPr lang="en" sz="1000">
                <a:solidFill>
                  <a:srgbClr val="067D17"/>
                </a:solidFill>
                <a:highlight>
                  <a:srgbClr val="FFFFFF"/>
                </a:highlight>
                <a:latin typeface="Courier New"/>
                <a:ea typeface="Courier New"/>
                <a:cs typeface="Courier New"/>
                <a:sym typeface="Courier New"/>
              </a:rPr>
              <a:t>The images display a savory Chinese dish consisting of braised chicken pieces, which are likely marinated and cooked until tender. Accompanying the chicken are ingredients such as potatoes and green onions, adding to the flavor and presentation of the dish. The chicken's skin looks glossy, suggesting it may have been cooked in a soy or similar sauce. The dish is garnished with green onion stalks, and whole dried red chilies are present, indicating spiciness. The food is served in a dark bowl, which contrasts with the warm tones of the dish, enhancing its visual appeal. The bowl is placed on a woven mat, and there are some scattered Sichuan peppercorns around, hinting at the use of this spice in the recipe. The overall presentation is appetizing, emphasizing the textures and colors of the ingredients used."</a:t>
            </a:r>
            <a:endParaRPr sz="1000">
              <a:solidFill>
                <a:srgbClr val="871094"/>
              </a:solidFill>
              <a:highlight>
                <a:srgbClr val="FFFFFF"/>
              </a:highlight>
              <a:latin typeface="Courier New"/>
              <a:ea typeface="Courier New"/>
              <a:cs typeface="Courier New"/>
              <a:sym typeface="Courier New"/>
            </a:endParaRPr>
          </a:p>
        </p:txBody>
      </p:sp>
      <p:pic>
        <p:nvPicPr>
          <p:cNvPr id="451" name="Google Shape;451;p39" title="zw9vQctOYH4_0000078.mp4">
            <a:hlinkClick r:id="rId3"/>
          </p:cNvPr>
          <p:cNvPicPr preferRelativeResize="0"/>
          <p:nvPr/>
        </p:nvPicPr>
        <p:blipFill>
          <a:blip r:embed="rId4">
            <a:alphaModFix/>
          </a:blip>
          <a:stretch>
            <a:fillRect/>
          </a:stretch>
        </p:blipFill>
        <p:spPr>
          <a:xfrm>
            <a:off x="152400" y="809135"/>
            <a:ext cx="3782099" cy="2127431"/>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51"/>
                                        </p:tgtEl>
                                        <p:attrNameLst>
                                          <p:attrName>style.visibility</p:attrName>
                                        </p:attrNameLst>
                                      </p:cBhvr>
                                      <p:to>
                                        <p:strVal val="visible"/>
                                      </p:to>
                                    </p:set>
                                    <p:animEffect transition="in" filter="fade">
                                      <p:cBhvr>
                                        <p:cTn id="7" dur="1000"/>
                                        <p:tgtEl>
                                          <p:spTgt spid="4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55"/>
        <p:cNvGrpSpPr/>
        <p:nvPr/>
      </p:nvGrpSpPr>
      <p:grpSpPr>
        <a:xfrm>
          <a:off x="0" y="0"/>
          <a:ext cx="0" cy="0"/>
          <a:chOff x="0" y="0"/>
          <a:chExt cx="0" cy="0"/>
        </a:xfrm>
      </p:grpSpPr>
      <p:sp>
        <p:nvSpPr>
          <p:cNvPr id="456" name="Google Shape;456;p40"/>
          <p:cNvSpPr txBox="1">
            <a:spLocks noGrp="1"/>
          </p:cNvSpPr>
          <p:nvPr>
            <p:ph type="title"/>
          </p:nvPr>
        </p:nvSpPr>
        <p:spPr>
          <a:xfrm>
            <a:off x="532130" y="302260"/>
            <a:ext cx="8520300" cy="308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光流</a:t>
            </a:r>
            <a:endParaRPr/>
          </a:p>
        </p:txBody>
      </p:sp>
      <p:sp>
        <p:nvSpPr>
          <p:cNvPr id="457" name="Google Shape;457;p40"/>
          <p:cNvSpPr txBox="1">
            <a:spLocks noGrp="1"/>
          </p:cNvSpPr>
          <p:nvPr>
            <p:ph type="subTitle" idx="1"/>
          </p:nvPr>
        </p:nvSpPr>
        <p:spPr>
          <a:xfrm>
            <a:off x="532765" y="610235"/>
            <a:ext cx="8519100" cy="198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40"/>
          <p:cNvSpPr txBox="1"/>
          <p:nvPr/>
        </p:nvSpPr>
        <p:spPr>
          <a:xfrm>
            <a:off x="154825" y="911725"/>
            <a:ext cx="6933300" cy="4571400"/>
          </a:xfrm>
          <a:prstGeom prst="rect">
            <a:avLst/>
          </a:prstGeom>
          <a:noFill/>
          <a:ln>
            <a:noFill/>
          </a:ln>
        </p:spPr>
        <p:txBody>
          <a:bodyPr spcFirstLastPara="1" wrap="square" lIns="91425" tIns="91425" rIns="91425" bIns="91425" anchor="t" anchorCtr="0">
            <a:spAutoFit/>
          </a:bodyPr>
          <a:lstStyle/>
          <a:p>
            <a:pPr marL="914400" lvl="1" indent="-298450" algn="l" rtl="0">
              <a:lnSpc>
                <a:spcPct val="150000"/>
              </a:lnSpc>
              <a:spcBef>
                <a:spcPts val="1200"/>
              </a:spcBef>
              <a:spcAft>
                <a:spcPts val="0"/>
              </a:spcAft>
              <a:buClr>
                <a:schemeClr val="dk1"/>
              </a:buClr>
              <a:buSzPts val="1100"/>
              <a:buAutoNum type="arabicPeriod"/>
            </a:pPr>
            <a:r>
              <a:rPr lang="en" sz="1100">
                <a:solidFill>
                  <a:schemeClr val="dk1"/>
                </a:solidFill>
              </a:rPr>
              <a:t>方法</a:t>
            </a:r>
            <a:endParaRPr sz="1100">
              <a:solidFill>
                <a:schemeClr val="dk1"/>
              </a:solidFill>
            </a:endParaRPr>
          </a:p>
          <a:p>
            <a:pPr marL="1371600" lvl="2" indent="-298450" algn="l" rtl="0">
              <a:lnSpc>
                <a:spcPct val="150000"/>
              </a:lnSpc>
              <a:spcBef>
                <a:spcPts val="0"/>
              </a:spcBef>
              <a:spcAft>
                <a:spcPts val="0"/>
              </a:spcAft>
              <a:buClr>
                <a:schemeClr val="dk1"/>
              </a:buClr>
              <a:buSzPts val="1100"/>
              <a:buAutoNum type="arabicPeriod"/>
            </a:pPr>
            <a:r>
              <a:rPr lang="en" sz="1100">
                <a:solidFill>
                  <a:schemeClr val="dk1"/>
                </a:solidFill>
              </a:rPr>
              <a:t>Video2dataset</a:t>
            </a:r>
            <a:endParaRPr sz="1100">
              <a:solidFill>
                <a:schemeClr val="dk1"/>
              </a:solidFill>
            </a:endParaRPr>
          </a:p>
          <a:p>
            <a:pPr marL="1828800" lvl="3" indent="-298450" algn="l" rtl="0">
              <a:lnSpc>
                <a:spcPct val="150000"/>
              </a:lnSpc>
              <a:spcBef>
                <a:spcPts val="0"/>
              </a:spcBef>
              <a:spcAft>
                <a:spcPts val="0"/>
              </a:spcAft>
              <a:buClr>
                <a:schemeClr val="dk1"/>
              </a:buClr>
              <a:buSzPts val="1100"/>
              <a:buAutoNum type="arabicPeriod"/>
            </a:pPr>
            <a:r>
              <a:rPr lang="en" sz="1100">
                <a:solidFill>
                  <a:schemeClr val="dk1"/>
                </a:solidFill>
              </a:rPr>
              <a:t>2%的时间开销</a:t>
            </a:r>
            <a:endParaRPr sz="1100">
              <a:solidFill>
                <a:schemeClr val="dk1"/>
              </a:solidFill>
            </a:endParaRPr>
          </a:p>
          <a:p>
            <a:pPr marL="1371600" lvl="2" indent="-298450" algn="l" rtl="0">
              <a:lnSpc>
                <a:spcPct val="150000"/>
              </a:lnSpc>
              <a:spcBef>
                <a:spcPts val="0"/>
              </a:spcBef>
              <a:spcAft>
                <a:spcPts val="0"/>
              </a:spcAft>
              <a:buClr>
                <a:schemeClr val="dk1"/>
              </a:buClr>
              <a:buSzPts val="1100"/>
              <a:buAutoNum type="arabicPeriod"/>
            </a:pPr>
            <a:r>
              <a:rPr lang="en" sz="1100">
                <a:solidFill>
                  <a:schemeClr val="dk1"/>
                </a:solidFill>
              </a:rPr>
              <a:t>ffmpeg extract_mvs.c </a:t>
            </a:r>
            <a:endParaRPr sz="1100">
              <a:solidFill>
                <a:schemeClr val="dk1"/>
              </a:solidFill>
            </a:endParaRPr>
          </a:p>
          <a:p>
            <a:pPr marL="1828800" lvl="3" indent="-298450" algn="l" rtl="0">
              <a:lnSpc>
                <a:spcPct val="150000"/>
              </a:lnSpc>
              <a:spcBef>
                <a:spcPts val="0"/>
              </a:spcBef>
              <a:spcAft>
                <a:spcPts val="0"/>
              </a:spcAft>
              <a:buClr>
                <a:schemeClr val="dk1"/>
              </a:buClr>
              <a:buSzPts val="1100"/>
              <a:buAutoNum type="arabicPeriod"/>
            </a:pPr>
            <a:r>
              <a:rPr lang="en" sz="1100">
                <a:solidFill>
                  <a:schemeClr val="dk1"/>
                </a:solidFill>
              </a:rPr>
              <a:t>3%的时间开销</a:t>
            </a:r>
            <a:endParaRPr sz="1100">
              <a:solidFill>
                <a:schemeClr val="dk1"/>
              </a:solidFill>
            </a:endParaRPr>
          </a:p>
          <a:p>
            <a:pPr marL="914400" lvl="1" indent="-298450" algn="l" rtl="0">
              <a:lnSpc>
                <a:spcPct val="150000"/>
              </a:lnSpc>
              <a:spcBef>
                <a:spcPts val="0"/>
              </a:spcBef>
              <a:spcAft>
                <a:spcPts val="0"/>
              </a:spcAft>
              <a:buClr>
                <a:schemeClr val="dk1"/>
              </a:buClr>
              <a:buSzPts val="1100"/>
              <a:buAutoNum type="arabicPeriod"/>
            </a:pPr>
            <a:r>
              <a:rPr lang="en" sz="1100">
                <a:solidFill>
                  <a:schemeClr val="dk1"/>
                </a:solidFill>
              </a:rPr>
              <a:t>根据motion score filtering rules：</a:t>
            </a:r>
            <a:endParaRPr sz="1100">
              <a:solidFill>
                <a:schemeClr val="dk1"/>
              </a:solidFill>
            </a:endParaRPr>
          </a:p>
          <a:p>
            <a:pPr marL="1371600" lvl="2" indent="-298450" algn="l" rtl="0">
              <a:lnSpc>
                <a:spcPct val="150000"/>
              </a:lnSpc>
              <a:spcBef>
                <a:spcPts val="0"/>
              </a:spcBef>
              <a:spcAft>
                <a:spcPts val="0"/>
              </a:spcAft>
              <a:buClr>
                <a:schemeClr val="dk1"/>
              </a:buClr>
              <a:buSzPts val="1100"/>
              <a:buAutoNum type="arabicPeriod"/>
            </a:pPr>
            <a:r>
              <a:rPr lang="en" sz="1100">
                <a:solidFill>
                  <a:schemeClr val="dk1"/>
                </a:solidFill>
              </a:rPr>
              <a:t>None &amp; Nan：</a:t>
            </a:r>
            <a:endParaRPr sz="1100">
              <a:solidFill>
                <a:schemeClr val="dk1"/>
              </a:solidFill>
            </a:endParaRPr>
          </a:p>
          <a:p>
            <a:pPr marL="1828800" lvl="3" indent="-298450" algn="l" rtl="0">
              <a:lnSpc>
                <a:spcPct val="150000"/>
              </a:lnSpc>
              <a:spcBef>
                <a:spcPts val="0"/>
              </a:spcBef>
              <a:spcAft>
                <a:spcPts val="0"/>
              </a:spcAft>
              <a:buClr>
                <a:schemeClr val="dk1"/>
              </a:buClr>
              <a:buSzPts val="1100"/>
              <a:buAutoNum type="arabicPeriod"/>
            </a:pPr>
            <a:r>
              <a:rPr lang="en" sz="1100">
                <a:solidFill>
                  <a:schemeClr val="dk1"/>
                </a:solidFill>
              </a:rPr>
              <a:t>mvs nan: 静态（黑屏）⇒ 去掉</a:t>
            </a:r>
            <a:endParaRPr sz="1100">
              <a:solidFill>
                <a:schemeClr val="dk1"/>
              </a:solidFill>
            </a:endParaRPr>
          </a:p>
          <a:p>
            <a:pPr marL="1828800" lvl="3" indent="-298450" algn="l" rtl="0">
              <a:lnSpc>
                <a:spcPct val="150000"/>
              </a:lnSpc>
              <a:spcBef>
                <a:spcPts val="0"/>
              </a:spcBef>
              <a:spcAft>
                <a:spcPts val="0"/>
              </a:spcAft>
              <a:buClr>
                <a:schemeClr val="dk1"/>
              </a:buClr>
              <a:buSzPts val="1100"/>
              <a:buAutoNum type="arabicPeriod"/>
            </a:pPr>
            <a:r>
              <a:rPr lang="en" sz="1100">
                <a:solidFill>
                  <a:schemeClr val="dk1"/>
                </a:solidFill>
              </a:rPr>
              <a:t>v2d None - mvs nan: 保留</a:t>
            </a:r>
            <a:endParaRPr sz="1100">
              <a:solidFill>
                <a:schemeClr val="dk1"/>
              </a:solidFill>
            </a:endParaRPr>
          </a:p>
          <a:p>
            <a:pPr marL="1371600" lvl="2" indent="-298450" algn="l" rtl="0">
              <a:lnSpc>
                <a:spcPct val="150000"/>
              </a:lnSpc>
              <a:spcBef>
                <a:spcPts val="0"/>
              </a:spcBef>
              <a:spcAft>
                <a:spcPts val="0"/>
              </a:spcAft>
              <a:buClr>
                <a:schemeClr val="dk1"/>
              </a:buClr>
              <a:buSzPts val="1100"/>
              <a:buAutoNum type="arabicPeriod"/>
            </a:pPr>
            <a:r>
              <a:rPr lang="en" sz="1100">
                <a:solidFill>
                  <a:schemeClr val="dk1"/>
                </a:solidFill>
              </a:rPr>
              <a:t>根据两个方法scores差距大的分情况处理</a:t>
            </a:r>
            <a:endParaRPr sz="1100">
              <a:solidFill>
                <a:schemeClr val="dk1"/>
              </a:solidFill>
            </a:endParaRPr>
          </a:p>
          <a:p>
            <a:pPr marL="1371600" lvl="2" indent="-298450" algn="l" rtl="0">
              <a:lnSpc>
                <a:spcPct val="150000"/>
              </a:lnSpc>
              <a:spcBef>
                <a:spcPts val="0"/>
              </a:spcBef>
              <a:spcAft>
                <a:spcPts val="0"/>
              </a:spcAft>
              <a:buClr>
                <a:schemeClr val="dk1"/>
              </a:buClr>
              <a:buSzPts val="1100"/>
              <a:buAutoNum type="arabicPeriod"/>
            </a:pPr>
            <a:r>
              <a:rPr lang="en" sz="1100">
                <a:solidFill>
                  <a:schemeClr val="dk1"/>
                </a:solidFill>
              </a:rPr>
              <a:t>根据Scores绝对值的处理</a:t>
            </a:r>
            <a:endParaRPr sz="1100">
              <a:solidFill>
                <a:schemeClr val="dk1"/>
              </a:solidFill>
            </a:endParaRPr>
          </a:p>
          <a:p>
            <a:pPr marL="914400" lvl="1" indent="-298450" algn="l" rtl="0">
              <a:lnSpc>
                <a:spcPct val="150000"/>
              </a:lnSpc>
              <a:spcBef>
                <a:spcPts val="0"/>
              </a:spcBef>
              <a:spcAft>
                <a:spcPts val="0"/>
              </a:spcAft>
              <a:buClr>
                <a:schemeClr val="dk1"/>
              </a:buClr>
              <a:buSzPts val="1100"/>
              <a:buAutoNum type="arabicPeriod"/>
            </a:pPr>
            <a:r>
              <a:rPr lang="en" sz="1100">
                <a:solidFill>
                  <a:schemeClr val="dk1"/>
                </a:solidFill>
              </a:rPr>
              <a:t>2 Optical Flow Extraction codes：</a:t>
            </a:r>
            <a:endParaRPr sz="1100">
              <a:solidFill>
                <a:schemeClr val="dk1"/>
              </a:solidFill>
            </a:endParaRPr>
          </a:p>
          <a:p>
            <a:pPr marL="1371600" lvl="2" indent="-298450" algn="l" rtl="0">
              <a:lnSpc>
                <a:spcPct val="150000"/>
              </a:lnSpc>
              <a:spcBef>
                <a:spcPts val="0"/>
              </a:spcBef>
              <a:spcAft>
                <a:spcPts val="0"/>
              </a:spcAft>
              <a:buClr>
                <a:schemeClr val="dk1"/>
              </a:buClr>
              <a:buSzPts val="1100"/>
              <a:buAutoNum type="arabicPeriod"/>
            </a:pPr>
            <a:r>
              <a:rPr lang="en" sz="1100" u="sng">
                <a:solidFill>
                  <a:schemeClr val="hlink"/>
                </a:solidFill>
                <a:hlinkClick r:id="rId3"/>
              </a:rPr>
              <a:t>https://github.com/litwellchi/lvm_datapipe/blob/main/ffmpeg/</a:t>
            </a:r>
            <a:endParaRPr/>
          </a:p>
          <a:p>
            <a:pPr marL="1371600" lvl="2" indent="-298450" algn="l" rtl="0">
              <a:lnSpc>
                <a:spcPct val="150000"/>
              </a:lnSpc>
              <a:spcBef>
                <a:spcPts val="0"/>
              </a:spcBef>
              <a:spcAft>
                <a:spcPts val="0"/>
              </a:spcAft>
              <a:buClr>
                <a:schemeClr val="dk1"/>
              </a:buClr>
              <a:buSzPts val="1100"/>
              <a:buAutoNum type="arabicPeriod"/>
            </a:pPr>
            <a:r>
              <a:rPr lang="en" sz="1100">
                <a:solidFill>
                  <a:schemeClr val="dk1"/>
                </a:solidFill>
              </a:rPr>
              <a:t>配置步骤：</a:t>
            </a:r>
            <a:r>
              <a:rPr lang="en" sz="1100" u="sng">
                <a:solidFill>
                  <a:schemeClr val="hlink"/>
                </a:solidFill>
                <a:hlinkClick r:id="rId3"/>
              </a:rPr>
              <a:t>https://github.com/litwellchi/lvm_datapipe/blob/main/ffmpeg/readme.md</a:t>
            </a:r>
            <a:endParaRPr sz="1100">
              <a:solidFill>
                <a:schemeClr val="dk1"/>
              </a:solidFill>
            </a:endParaRPr>
          </a:p>
          <a:p>
            <a:pPr marL="914400" lvl="1" indent="-298450" algn="l" rtl="0">
              <a:lnSpc>
                <a:spcPct val="150000"/>
              </a:lnSpc>
              <a:spcBef>
                <a:spcPts val="0"/>
              </a:spcBef>
              <a:spcAft>
                <a:spcPts val="0"/>
              </a:spcAft>
              <a:buClr>
                <a:schemeClr val="dk1"/>
              </a:buClr>
              <a:buSzPts val="1100"/>
              <a:buAutoNum type="arabicPeriod"/>
            </a:pPr>
            <a:r>
              <a:rPr lang="en" sz="1100">
                <a:solidFill>
                  <a:schemeClr val="dk1"/>
                </a:solidFill>
              </a:rPr>
              <a:t>Filtering 代码：</a:t>
            </a:r>
            <a:r>
              <a:rPr lang="en" sz="1100" u="sng">
                <a:solidFill>
                  <a:schemeClr val="hlink"/>
                </a:solidFill>
                <a:hlinkClick r:id="rId4"/>
              </a:rPr>
              <a:t>https://github.com/litwellchi/lvm_datapipe/blob/main/optical_flow_filtering.py</a:t>
            </a:r>
            <a:br>
              <a:rPr lang="en" sz="1100">
                <a:solidFill>
                  <a:schemeClr val="dk1"/>
                </a:solidFill>
              </a:rPr>
            </a:br>
            <a:endParaRPr sz="1100">
              <a:solidFill>
                <a:schemeClr val="dk1"/>
              </a:solidFill>
            </a:endParaRPr>
          </a:p>
          <a:p>
            <a:pPr marL="914400" lvl="0" indent="0" algn="l" rtl="0">
              <a:lnSpc>
                <a:spcPct val="115000"/>
              </a:lnSpc>
              <a:spcBef>
                <a:spcPts val="1200"/>
              </a:spcBef>
              <a:spcAft>
                <a:spcPts val="1200"/>
              </a:spcAft>
              <a:buNone/>
            </a:pPr>
            <a:endParaRPr sz="1100">
              <a:solidFill>
                <a:schemeClr val="dk1"/>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62"/>
        <p:cNvGrpSpPr/>
        <p:nvPr/>
      </p:nvGrpSpPr>
      <p:grpSpPr>
        <a:xfrm>
          <a:off x="0" y="0"/>
          <a:ext cx="0" cy="0"/>
          <a:chOff x="0" y="0"/>
          <a:chExt cx="0" cy="0"/>
        </a:xfrm>
      </p:grpSpPr>
      <p:sp>
        <p:nvSpPr>
          <p:cNvPr id="463" name="Google Shape;463;p41"/>
          <p:cNvSpPr txBox="1">
            <a:spLocks noGrp="1"/>
          </p:cNvSpPr>
          <p:nvPr>
            <p:ph type="title"/>
          </p:nvPr>
        </p:nvSpPr>
        <p:spPr>
          <a:xfrm>
            <a:off x="532130" y="302260"/>
            <a:ext cx="8520300" cy="308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400"/>
              <a:buNone/>
            </a:pPr>
            <a:r>
              <a:rPr lang="en"/>
              <a:t>分类 &amp; 美学</a:t>
            </a:r>
            <a:endParaRPr/>
          </a:p>
        </p:txBody>
      </p:sp>
      <p:sp>
        <p:nvSpPr>
          <p:cNvPr id="464" name="Google Shape;464;p41"/>
          <p:cNvSpPr txBox="1"/>
          <p:nvPr/>
        </p:nvSpPr>
        <p:spPr>
          <a:xfrm>
            <a:off x="382875" y="0"/>
            <a:ext cx="7114800" cy="3162600"/>
          </a:xfrm>
          <a:prstGeom prst="rect">
            <a:avLst/>
          </a:prstGeom>
          <a:noFill/>
          <a:ln>
            <a:noFill/>
          </a:ln>
        </p:spPr>
        <p:txBody>
          <a:bodyPr spcFirstLastPara="1" wrap="square" lIns="91425" tIns="91425" rIns="91425" bIns="91425" anchor="ctr" anchorCtr="0">
            <a:noAutofit/>
          </a:bodyPr>
          <a:lstStyle/>
          <a:p>
            <a:pPr marL="457200" lvl="0" indent="-298450" algn="l" rtl="0">
              <a:lnSpc>
                <a:spcPct val="150000"/>
              </a:lnSpc>
              <a:spcBef>
                <a:spcPts val="1200"/>
              </a:spcBef>
              <a:spcAft>
                <a:spcPts val="0"/>
              </a:spcAft>
              <a:buClr>
                <a:schemeClr val="dk1"/>
              </a:buClr>
              <a:buSzPts val="1100"/>
              <a:buChar char="●"/>
            </a:pPr>
            <a:r>
              <a:rPr lang="en" sz="1200"/>
              <a:t>分类</a:t>
            </a:r>
            <a:endParaRPr sz="1200"/>
          </a:p>
          <a:p>
            <a:pPr marL="914400" lvl="1" indent="-298450" algn="l" rtl="0">
              <a:lnSpc>
                <a:spcPct val="150000"/>
              </a:lnSpc>
              <a:spcBef>
                <a:spcPts val="0"/>
              </a:spcBef>
              <a:spcAft>
                <a:spcPts val="0"/>
              </a:spcAft>
              <a:buClr>
                <a:schemeClr val="dk1"/>
              </a:buClr>
              <a:buSzPts val="1100"/>
              <a:buAutoNum type="alphaLcPeriod"/>
            </a:pPr>
            <a:r>
              <a:rPr lang="en" sz="1100">
                <a:solidFill>
                  <a:schemeClr val="dk1"/>
                </a:solidFill>
              </a:rPr>
              <a:t>目前分类的方法？</a:t>
            </a:r>
            <a:endParaRPr sz="1100">
              <a:solidFill>
                <a:schemeClr val="dk1"/>
              </a:solidFill>
            </a:endParaRPr>
          </a:p>
          <a:p>
            <a:pPr marL="914400" lvl="1" indent="-298450" algn="l" rtl="0">
              <a:lnSpc>
                <a:spcPct val="150000"/>
              </a:lnSpc>
              <a:spcBef>
                <a:spcPts val="0"/>
              </a:spcBef>
              <a:spcAft>
                <a:spcPts val="0"/>
              </a:spcAft>
              <a:buClr>
                <a:schemeClr val="dk1"/>
              </a:buClr>
              <a:buSzPts val="1100"/>
              <a:buAutoNum type="alphaLcPeriod"/>
            </a:pPr>
            <a:r>
              <a:rPr lang="en" sz="1100">
                <a:solidFill>
                  <a:schemeClr val="dk1"/>
                </a:solidFill>
              </a:rPr>
              <a:t>统计可视化代码：</a:t>
            </a:r>
            <a:r>
              <a:rPr lang="en" sz="1100" u="sng">
                <a:solidFill>
                  <a:schemeClr val="hlink"/>
                </a:solidFill>
                <a:hlinkClick r:id="rId3"/>
              </a:rPr>
              <a:t>https://github.com/litwellchi/lvm_datapipe/blob/main/analyze_vids.py</a:t>
            </a:r>
            <a:endParaRPr sz="1100">
              <a:solidFill>
                <a:schemeClr val="dk1"/>
              </a:solidFill>
            </a:endParaRPr>
          </a:p>
          <a:p>
            <a:pPr marL="457200" lvl="0" indent="-298450" algn="l" rtl="0">
              <a:lnSpc>
                <a:spcPct val="150000"/>
              </a:lnSpc>
              <a:spcBef>
                <a:spcPts val="0"/>
              </a:spcBef>
              <a:spcAft>
                <a:spcPts val="0"/>
              </a:spcAft>
              <a:buClr>
                <a:schemeClr val="dk1"/>
              </a:buClr>
              <a:buSzPts val="1100"/>
              <a:buChar char="●"/>
            </a:pPr>
            <a:r>
              <a:rPr lang="en" sz="1100">
                <a:solidFill>
                  <a:schemeClr val="dk1"/>
                </a:solidFill>
              </a:rPr>
              <a:t>美学</a:t>
            </a:r>
            <a:endParaRPr sz="11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15"/>
          <p:cNvSpPr/>
          <p:nvPr/>
        </p:nvSpPr>
        <p:spPr>
          <a:xfrm>
            <a:off x="2864908" y="606903"/>
            <a:ext cx="1822851" cy="3347353"/>
          </a:xfrm>
          <a:prstGeom prst="roundRect">
            <a:avLst>
              <a:gd name="adj" fmla="val 9221"/>
            </a:avLst>
          </a:prstGeom>
          <a:noFill/>
          <a:ln w="9525" cap="flat" cmpd="sng">
            <a:solidFill>
              <a:schemeClr val="dk1"/>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800">
              <a:solidFill>
                <a:schemeClr val="tx1"/>
              </a:solidFill>
            </a:endParaRPr>
          </a:p>
        </p:txBody>
      </p:sp>
      <p:sp>
        <p:nvSpPr>
          <p:cNvPr id="123" name="Google Shape;123;p15"/>
          <p:cNvSpPr/>
          <p:nvPr/>
        </p:nvSpPr>
        <p:spPr>
          <a:xfrm>
            <a:off x="2952207" y="3130956"/>
            <a:ext cx="1634249" cy="718745"/>
          </a:xfrm>
          <a:prstGeom prst="snip1Rect">
            <a:avLst>
              <a:gd name="adj" fmla="val 16667"/>
            </a:avLst>
          </a:prstGeom>
          <a:solidFill>
            <a:srgbClr val="EECFE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rtl="0">
              <a:spcBef>
                <a:spcPts val="0"/>
              </a:spcBef>
              <a:spcAft>
                <a:spcPts val="0"/>
              </a:spcAft>
              <a:buNone/>
            </a:pPr>
            <a:endParaRPr sz="1800">
              <a:solidFill>
                <a:schemeClr val="tx1"/>
              </a:solidFill>
            </a:endParaRPr>
          </a:p>
        </p:txBody>
      </p:sp>
      <p:pic>
        <p:nvPicPr>
          <p:cNvPr id="124" name="Google Shape;124;p15"/>
          <p:cNvPicPr preferRelativeResize="0">
            <a:picLocks noChangeAspect="1"/>
          </p:cNvPicPr>
          <p:nvPr/>
        </p:nvPicPr>
        <p:blipFill rotWithShape="1">
          <a:blip r:embed="rId3">
            <a:alphaModFix/>
          </a:blip>
          <a:srcRect/>
          <a:stretch/>
        </p:blipFill>
        <p:spPr>
          <a:xfrm rot="-5400000">
            <a:off x="702164" y="2000135"/>
            <a:ext cx="444346" cy="588498"/>
          </a:xfrm>
          <a:prstGeom prst="rect">
            <a:avLst/>
          </a:prstGeom>
          <a:noFill/>
          <a:ln>
            <a:noFill/>
          </a:ln>
        </p:spPr>
      </p:pic>
      <p:pic>
        <p:nvPicPr>
          <p:cNvPr id="125" name="Google Shape;125;p15"/>
          <p:cNvPicPr preferRelativeResize="0">
            <a:picLocks noChangeAspect="1"/>
          </p:cNvPicPr>
          <p:nvPr/>
        </p:nvPicPr>
        <p:blipFill>
          <a:blip r:embed="rId4">
            <a:alphaModFix/>
          </a:blip>
          <a:stretch>
            <a:fillRect/>
          </a:stretch>
        </p:blipFill>
        <p:spPr>
          <a:xfrm>
            <a:off x="858424" y="2189182"/>
            <a:ext cx="217007" cy="248285"/>
          </a:xfrm>
          <a:prstGeom prst="rect">
            <a:avLst/>
          </a:prstGeom>
          <a:noFill/>
          <a:ln>
            <a:noFill/>
          </a:ln>
        </p:spPr>
      </p:pic>
      <p:sp>
        <p:nvSpPr>
          <p:cNvPr id="126" name="Google Shape;126;p15"/>
          <p:cNvSpPr/>
          <p:nvPr/>
        </p:nvSpPr>
        <p:spPr>
          <a:xfrm rot="5400000">
            <a:off x="1767428" y="2967902"/>
            <a:ext cx="704647" cy="1091700"/>
          </a:xfrm>
          <a:prstGeom prst="trapezoid">
            <a:avLst>
              <a:gd name="adj" fmla="val 25000"/>
            </a:avLst>
          </a:prstGeom>
          <a:solidFill>
            <a:srgbClr val="EDB3E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800" b="1">
              <a:solidFill>
                <a:schemeClr val="tx1"/>
              </a:solidFill>
            </a:endParaRPr>
          </a:p>
        </p:txBody>
      </p:sp>
      <p:pic>
        <p:nvPicPr>
          <p:cNvPr id="127" name="Google Shape;127;p15"/>
          <p:cNvPicPr preferRelativeResize="0"/>
          <p:nvPr/>
        </p:nvPicPr>
        <p:blipFill>
          <a:blip r:embed="rId5">
            <a:alphaModFix/>
          </a:blip>
          <a:stretch>
            <a:fillRect/>
          </a:stretch>
        </p:blipFill>
        <p:spPr>
          <a:xfrm>
            <a:off x="742676" y="3322809"/>
            <a:ext cx="308100" cy="381885"/>
          </a:xfrm>
          <a:prstGeom prst="rect">
            <a:avLst/>
          </a:prstGeom>
          <a:noFill/>
          <a:ln>
            <a:noFill/>
          </a:ln>
        </p:spPr>
      </p:pic>
      <p:sp>
        <p:nvSpPr>
          <p:cNvPr id="128" name="Google Shape;128;p15"/>
          <p:cNvSpPr/>
          <p:nvPr/>
        </p:nvSpPr>
        <p:spPr>
          <a:xfrm>
            <a:off x="4848222" y="965874"/>
            <a:ext cx="1296300" cy="2121737"/>
          </a:xfrm>
          <a:prstGeom prst="snip1Rect">
            <a:avLst>
              <a:gd name="adj" fmla="val 16667"/>
            </a:avLst>
          </a:prstGeom>
          <a:solidFill>
            <a:srgbClr val="D5DE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800">
              <a:solidFill>
                <a:schemeClr val="tx1"/>
              </a:solidFill>
            </a:endParaRPr>
          </a:p>
        </p:txBody>
      </p:sp>
      <p:sp>
        <p:nvSpPr>
          <p:cNvPr id="129" name="Google Shape;129;p15"/>
          <p:cNvSpPr/>
          <p:nvPr/>
        </p:nvSpPr>
        <p:spPr>
          <a:xfrm>
            <a:off x="6317299" y="963163"/>
            <a:ext cx="308100" cy="2285921"/>
          </a:xfrm>
          <a:prstGeom prst="roundRect">
            <a:avLst>
              <a:gd name="adj" fmla="val 16667"/>
            </a:avLst>
          </a:prstGeom>
          <a:solidFill>
            <a:srgbClr val="ADC4F3">
              <a:alpha val="95000"/>
            </a:srgbClr>
          </a:solidFill>
          <a:ln w="9525" cap="flat" cmpd="sng">
            <a:solidFill>
              <a:schemeClr val="dk2"/>
            </a:solidFill>
            <a:prstDash val="solid"/>
            <a:round/>
            <a:headEnd type="none" w="sm" len="sm"/>
            <a:tailEnd type="none" w="sm" len="sm"/>
          </a:ln>
        </p:spPr>
        <p:txBody>
          <a:bodyPr spcFirstLastPara="1" vert="vert" wrap="square" lIns="91425" tIns="91425" rIns="91425" bIns="91425" anchor="ctr" anchorCtr="0">
            <a:noAutofit/>
          </a:bodyPr>
          <a:lstStyle/>
          <a:p>
            <a:pPr marL="0" lvl="0" indent="0" algn="ctr" rtl="0">
              <a:spcBef>
                <a:spcPts val="0"/>
              </a:spcBef>
              <a:spcAft>
                <a:spcPts val="0"/>
              </a:spcAft>
              <a:buNone/>
            </a:pPr>
            <a:r>
              <a:rPr lang="en" sz="1100" dirty="0">
                <a:solidFill>
                  <a:schemeClr val="tx1"/>
                </a:solidFill>
                <a:latin typeface="Times New Roman"/>
                <a:ea typeface="Times New Roman"/>
                <a:cs typeface="Times New Roman"/>
                <a:sym typeface="Times New Roman"/>
              </a:rPr>
              <a:t>LLM</a:t>
            </a:r>
            <a:endParaRPr sz="1100" dirty="0">
              <a:solidFill>
                <a:schemeClr val="tx1"/>
              </a:solidFill>
              <a:latin typeface="Times New Roman"/>
              <a:ea typeface="Times New Roman"/>
              <a:cs typeface="Times New Roman"/>
              <a:sym typeface="Times New Roman"/>
            </a:endParaRPr>
          </a:p>
        </p:txBody>
      </p:sp>
      <p:pic>
        <p:nvPicPr>
          <p:cNvPr id="130" name="Google Shape;130;p15"/>
          <p:cNvPicPr preferRelativeResize="0">
            <a:picLocks/>
          </p:cNvPicPr>
          <p:nvPr/>
        </p:nvPicPr>
        <p:blipFill>
          <a:blip r:embed="rId6">
            <a:alphaModFix/>
          </a:blip>
          <a:stretch>
            <a:fillRect/>
          </a:stretch>
        </p:blipFill>
        <p:spPr>
          <a:xfrm flipH="1">
            <a:off x="1345648" y="751490"/>
            <a:ext cx="198000" cy="198000"/>
          </a:xfrm>
          <a:prstGeom prst="rect">
            <a:avLst/>
          </a:prstGeom>
          <a:noFill/>
          <a:ln>
            <a:noFill/>
          </a:ln>
        </p:spPr>
      </p:pic>
      <p:pic>
        <p:nvPicPr>
          <p:cNvPr id="131" name="Google Shape;131;p15"/>
          <p:cNvPicPr preferRelativeResize="0">
            <a:picLocks/>
          </p:cNvPicPr>
          <p:nvPr/>
        </p:nvPicPr>
        <p:blipFill>
          <a:blip r:embed="rId6">
            <a:alphaModFix/>
          </a:blip>
          <a:stretch>
            <a:fillRect/>
          </a:stretch>
        </p:blipFill>
        <p:spPr>
          <a:xfrm flipH="1">
            <a:off x="1345648" y="1006590"/>
            <a:ext cx="198000" cy="198000"/>
          </a:xfrm>
          <a:prstGeom prst="rect">
            <a:avLst/>
          </a:prstGeom>
          <a:noFill/>
          <a:ln>
            <a:noFill/>
          </a:ln>
        </p:spPr>
      </p:pic>
      <p:pic>
        <p:nvPicPr>
          <p:cNvPr id="132" name="Google Shape;132;p15"/>
          <p:cNvPicPr preferRelativeResize="0">
            <a:picLocks/>
          </p:cNvPicPr>
          <p:nvPr/>
        </p:nvPicPr>
        <p:blipFill>
          <a:blip r:embed="rId6">
            <a:alphaModFix/>
          </a:blip>
          <a:stretch>
            <a:fillRect/>
          </a:stretch>
        </p:blipFill>
        <p:spPr>
          <a:xfrm flipH="1">
            <a:off x="1345648" y="1261690"/>
            <a:ext cx="198000" cy="198000"/>
          </a:xfrm>
          <a:prstGeom prst="rect">
            <a:avLst/>
          </a:prstGeom>
          <a:noFill/>
          <a:ln>
            <a:noFill/>
          </a:ln>
        </p:spPr>
      </p:pic>
      <p:cxnSp>
        <p:nvCxnSpPr>
          <p:cNvPr id="133" name="Google Shape;133;p15"/>
          <p:cNvCxnSpPr>
            <a:cxnSpLocks/>
          </p:cNvCxnSpPr>
          <p:nvPr/>
        </p:nvCxnSpPr>
        <p:spPr>
          <a:xfrm flipH="1">
            <a:off x="863332" y="2488344"/>
            <a:ext cx="0" cy="913638"/>
          </a:xfrm>
          <a:prstGeom prst="straightConnector1">
            <a:avLst/>
          </a:prstGeom>
          <a:noFill/>
          <a:ln w="9525" cap="flat" cmpd="sng">
            <a:solidFill>
              <a:schemeClr val="dk2"/>
            </a:solidFill>
            <a:prstDash val="solid"/>
            <a:round/>
            <a:headEnd type="none" w="med" len="med"/>
            <a:tailEnd type="triangle" w="med" len="med"/>
          </a:ln>
        </p:spPr>
      </p:cxnSp>
      <p:sp>
        <p:nvSpPr>
          <p:cNvPr id="134" name="Google Shape;134;p15"/>
          <p:cNvSpPr txBox="1"/>
          <p:nvPr/>
        </p:nvSpPr>
        <p:spPr>
          <a:xfrm>
            <a:off x="833691" y="2707417"/>
            <a:ext cx="795676" cy="523190"/>
          </a:xfrm>
          <a:prstGeom prst="rect">
            <a:avLst/>
          </a:prstGeom>
          <a:noFill/>
          <a:ln>
            <a:noFill/>
          </a:ln>
        </p:spPr>
        <p:txBody>
          <a:bodyPr spcFirstLastPara="1" wrap="square" lIns="91425" tIns="91425" rIns="91425" bIns="91425" anchor="t" anchorCtr="0">
            <a:spAutoFit/>
          </a:bodyPr>
          <a:lstStyle/>
          <a:p>
            <a:pPr marL="0" lvl="0" indent="0" rtl="0">
              <a:spcBef>
                <a:spcPts val="0"/>
              </a:spcBef>
              <a:spcAft>
                <a:spcPts val="0"/>
              </a:spcAft>
              <a:buNone/>
            </a:pPr>
            <a:r>
              <a:rPr lang="en" sz="1100" dirty="0">
                <a:solidFill>
                  <a:schemeClr val="tx1"/>
                </a:solidFill>
                <a:latin typeface="Times New Roman"/>
                <a:ea typeface="Times New Roman"/>
                <a:cs typeface="Times New Roman"/>
                <a:sym typeface="Times New Roman"/>
              </a:rPr>
              <a:t>Audio </a:t>
            </a:r>
            <a:br>
              <a:rPr lang="en" sz="1100" dirty="0">
                <a:solidFill>
                  <a:schemeClr val="tx1"/>
                </a:solidFill>
                <a:latin typeface="Times New Roman"/>
                <a:ea typeface="Times New Roman"/>
                <a:cs typeface="Times New Roman"/>
                <a:sym typeface="Times New Roman"/>
              </a:rPr>
            </a:br>
            <a:r>
              <a:rPr lang="en" sz="1100" dirty="0">
                <a:solidFill>
                  <a:schemeClr val="tx1"/>
                </a:solidFill>
                <a:latin typeface="Times New Roman"/>
                <a:ea typeface="Times New Roman"/>
                <a:cs typeface="Times New Roman"/>
                <a:sym typeface="Times New Roman"/>
              </a:rPr>
              <a:t>Separation</a:t>
            </a:r>
            <a:endParaRPr sz="1100" dirty="0">
              <a:solidFill>
                <a:schemeClr val="tx1"/>
              </a:solidFill>
              <a:latin typeface="Times New Roman"/>
              <a:ea typeface="Times New Roman"/>
              <a:cs typeface="Times New Roman"/>
              <a:sym typeface="Times New Roman"/>
            </a:endParaRPr>
          </a:p>
        </p:txBody>
      </p:sp>
      <p:sp>
        <p:nvSpPr>
          <p:cNvPr id="135" name="Google Shape;135;p15"/>
          <p:cNvSpPr txBox="1"/>
          <p:nvPr/>
        </p:nvSpPr>
        <p:spPr>
          <a:xfrm>
            <a:off x="574190" y="706940"/>
            <a:ext cx="782789" cy="52319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sz="1100" dirty="0">
                <a:solidFill>
                  <a:schemeClr val="tx1"/>
                </a:solidFill>
                <a:latin typeface="Times New Roman"/>
                <a:ea typeface="Times New Roman"/>
                <a:cs typeface="Times New Roman"/>
                <a:sym typeface="Times New Roman"/>
              </a:rPr>
              <a:t>Frame</a:t>
            </a:r>
            <a:br>
              <a:rPr lang="en" sz="1100" dirty="0">
                <a:solidFill>
                  <a:schemeClr val="tx1"/>
                </a:solidFill>
                <a:latin typeface="Times New Roman"/>
                <a:ea typeface="Times New Roman"/>
                <a:cs typeface="Times New Roman"/>
                <a:sym typeface="Times New Roman"/>
              </a:rPr>
            </a:br>
            <a:r>
              <a:rPr lang="en" sz="1100" dirty="0">
                <a:solidFill>
                  <a:schemeClr val="tx1"/>
                </a:solidFill>
                <a:latin typeface="Times New Roman"/>
                <a:ea typeface="Times New Roman"/>
                <a:cs typeface="Times New Roman"/>
                <a:sym typeface="Times New Roman"/>
              </a:rPr>
              <a:t>Extraction</a:t>
            </a:r>
            <a:endParaRPr sz="1100" dirty="0">
              <a:solidFill>
                <a:schemeClr val="tx1"/>
              </a:solidFill>
              <a:latin typeface="Times New Roman"/>
              <a:ea typeface="Times New Roman"/>
              <a:cs typeface="Times New Roman"/>
              <a:sym typeface="Times New Roman"/>
            </a:endParaRPr>
          </a:p>
        </p:txBody>
      </p:sp>
      <p:cxnSp>
        <p:nvCxnSpPr>
          <p:cNvPr id="136" name="Google Shape;136;p15"/>
          <p:cNvCxnSpPr>
            <a:cxnSpLocks/>
          </p:cNvCxnSpPr>
          <p:nvPr/>
        </p:nvCxnSpPr>
        <p:spPr>
          <a:xfrm rot="5400000" flipH="1" flipV="1">
            <a:off x="597907" y="1425356"/>
            <a:ext cx="942345" cy="421311"/>
          </a:xfrm>
          <a:prstGeom prst="bentConnector2">
            <a:avLst/>
          </a:prstGeom>
          <a:noFill/>
          <a:ln w="9525" cap="flat" cmpd="sng">
            <a:solidFill>
              <a:schemeClr val="dk2"/>
            </a:solidFill>
            <a:prstDash val="solid"/>
            <a:round/>
            <a:headEnd type="none" w="med" len="med"/>
            <a:tailEnd type="triangle" w="med" len="med"/>
          </a:ln>
        </p:spPr>
      </p:cxnSp>
      <p:sp>
        <p:nvSpPr>
          <p:cNvPr id="137" name="Google Shape;137;p15"/>
          <p:cNvSpPr txBox="1"/>
          <p:nvPr/>
        </p:nvSpPr>
        <p:spPr>
          <a:xfrm>
            <a:off x="1535435" y="3255332"/>
            <a:ext cx="1161945" cy="52319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b="1" dirty="0">
                <a:solidFill>
                  <a:schemeClr val="tx1"/>
                </a:solidFill>
                <a:latin typeface="Times New Roman"/>
                <a:ea typeface="Times New Roman"/>
                <a:cs typeface="Times New Roman"/>
                <a:sym typeface="Times New Roman"/>
              </a:rPr>
              <a:t>Music Captioner</a:t>
            </a:r>
            <a:endParaRPr sz="1100" b="1" dirty="0">
              <a:solidFill>
                <a:schemeClr val="tx1"/>
              </a:solidFill>
              <a:latin typeface="Times New Roman"/>
              <a:ea typeface="Times New Roman"/>
              <a:cs typeface="Times New Roman"/>
              <a:sym typeface="Times New Roman"/>
            </a:endParaRPr>
          </a:p>
        </p:txBody>
      </p:sp>
      <p:sp>
        <p:nvSpPr>
          <p:cNvPr id="138" name="Google Shape;138;p15"/>
          <p:cNvSpPr/>
          <p:nvPr/>
        </p:nvSpPr>
        <p:spPr>
          <a:xfrm rot="5400000">
            <a:off x="1755448" y="568650"/>
            <a:ext cx="704647" cy="1091700"/>
          </a:xfrm>
          <a:prstGeom prst="trapezoid">
            <a:avLst>
              <a:gd name="adj" fmla="val 25000"/>
            </a:avLst>
          </a:prstGeom>
          <a:solidFill>
            <a:srgbClr val="9BC98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800" b="1">
              <a:solidFill>
                <a:schemeClr val="tx1"/>
              </a:solidFill>
            </a:endParaRPr>
          </a:p>
        </p:txBody>
      </p:sp>
      <p:sp>
        <p:nvSpPr>
          <p:cNvPr id="139" name="Google Shape;139;p15"/>
          <p:cNvSpPr txBox="1"/>
          <p:nvPr/>
        </p:nvSpPr>
        <p:spPr>
          <a:xfrm>
            <a:off x="1542434" y="847681"/>
            <a:ext cx="1130185" cy="52319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b="1" dirty="0">
                <a:solidFill>
                  <a:schemeClr val="tx1"/>
                </a:solidFill>
                <a:latin typeface="Times New Roman"/>
                <a:ea typeface="Times New Roman"/>
                <a:cs typeface="Times New Roman"/>
                <a:sym typeface="Times New Roman"/>
              </a:rPr>
              <a:t>Image Captioner</a:t>
            </a:r>
            <a:endParaRPr sz="1100" b="1" dirty="0">
              <a:solidFill>
                <a:schemeClr val="tx1"/>
              </a:solidFill>
              <a:latin typeface="Times New Roman"/>
              <a:ea typeface="Times New Roman"/>
              <a:cs typeface="Times New Roman"/>
              <a:sym typeface="Times New Roman"/>
            </a:endParaRPr>
          </a:p>
        </p:txBody>
      </p:sp>
      <p:sp>
        <p:nvSpPr>
          <p:cNvPr id="140" name="Google Shape;140;p15"/>
          <p:cNvSpPr/>
          <p:nvPr/>
        </p:nvSpPr>
        <p:spPr>
          <a:xfrm rot="5400000">
            <a:off x="1767415" y="1393144"/>
            <a:ext cx="704647" cy="1091700"/>
          </a:xfrm>
          <a:prstGeom prst="trapezoid">
            <a:avLst>
              <a:gd name="adj" fmla="val 25000"/>
            </a:avLst>
          </a:prstGeom>
          <a:solidFill>
            <a:srgbClr val="A8CEEA"/>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800" b="1">
              <a:solidFill>
                <a:schemeClr val="tx1"/>
              </a:solidFill>
            </a:endParaRPr>
          </a:p>
        </p:txBody>
      </p:sp>
      <p:sp>
        <p:nvSpPr>
          <p:cNvPr id="141" name="Google Shape;141;p15"/>
          <p:cNvSpPr txBox="1"/>
          <p:nvPr/>
        </p:nvSpPr>
        <p:spPr>
          <a:xfrm>
            <a:off x="1601638" y="1773709"/>
            <a:ext cx="1036200" cy="353913"/>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b="1" dirty="0">
                <a:solidFill>
                  <a:schemeClr val="tx1"/>
                </a:solidFill>
                <a:latin typeface="Times New Roman"/>
                <a:ea typeface="Times New Roman"/>
                <a:cs typeface="Times New Roman"/>
                <a:sym typeface="Times New Roman"/>
              </a:rPr>
              <a:t>MLLM</a:t>
            </a:r>
            <a:endParaRPr sz="1100" b="1" dirty="0">
              <a:solidFill>
                <a:schemeClr val="tx1"/>
              </a:solidFill>
              <a:latin typeface="Times New Roman"/>
              <a:ea typeface="Times New Roman"/>
              <a:cs typeface="Times New Roman"/>
              <a:sym typeface="Times New Roman"/>
            </a:endParaRPr>
          </a:p>
        </p:txBody>
      </p:sp>
      <p:cxnSp>
        <p:nvCxnSpPr>
          <p:cNvPr id="142" name="Google Shape;142;p15"/>
          <p:cNvCxnSpPr>
            <a:cxnSpLocks/>
            <a:stCxn id="127" idx="3"/>
            <a:endCxn id="126" idx="2"/>
          </p:cNvCxnSpPr>
          <p:nvPr/>
        </p:nvCxnSpPr>
        <p:spPr>
          <a:xfrm>
            <a:off x="1050776" y="3513752"/>
            <a:ext cx="523126" cy="1"/>
          </a:xfrm>
          <a:prstGeom prst="straightConnector1">
            <a:avLst/>
          </a:prstGeom>
          <a:noFill/>
          <a:ln w="9525" cap="flat" cmpd="sng">
            <a:solidFill>
              <a:schemeClr val="dk2"/>
            </a:solidFill>
            <a:prstDash val="solid"/>
            <a:round/>
            <a:headEnd type="none" w="med" len="med"/>
            <a:tailEnd type="triangle" w="med" len="med"/>
          </a:ln>
        </p:spPr>
      </p:cxnSp>
      <p:grpSp>
        <p:nvGrpSpPr>
          <p:cNvPr id="143" name="Google Shape;143;p15"/>
          <p:cNvGrpSpPr/>
          <p:nvPr/>
        </p:nvGrpSpPr>
        <p:grpSpPr>
          <a:xfrm>
            <a:off x="5036711" y="3250284"/>
            <a:ext cx="1035549" cy="668019"/>
            <a:chOff x="7931270" y="2138690"/>
            <a:chExt cx="957600" cy="588300"/>
          </a:xfrm>
        </p:grpSpPr>
        <p:sp>
          <p:nvSpPr>
            <p:cNvPr id="144" name="Google Shape;144;p15"/>
            <p:cNvSpPr/>
            <p:nvPr/>
          </p:nvSpPr>
          <p:spPr>
            <a:xfrm>
              <a:off x="7990975" y="2138690"/>
              <a:ext cx="838200" cy="588300"/>
            </a:xfrm>
            <a:prstGeom prst="can">
              <a:avLst>
                <a:gd name="adj" fmla="val 25000"/>
              </a:avLst>
            </a:prstGeom>
            <a:solidFill>
              <a:srgbClr val="ACDCB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800">
                <a:solidFill>
                  <a:schemeClr val="tx1"/>
                </a:solidFill>
              </a:endParaRPr>
            </a:p>
          </p:txBody>
        </p:sp>
        <p:sp>
          <p:nvSpPr>
            <p:cNvPr id="145" name="Google Shape;145;p15"/>
            <p:cNvSpPr txBox="1"/>
            <p:nvPr/>
          </p:nvSpPr>
          <p:spPr>
            <a:xfrm>
              <a:off x="7931270" y="2277450"/>
              <a:ext cx="957600" cy="353913"/>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b="1" dirty="0">
                  <a:solidFill>
                    <a:schemeClr val="tx1"/>
                  </a:solidFill>
                  <a:latin typeface="Times New Roman"/>
                  <a:ea typeface="Times New Roman"/>
                  <a:cs typeface="Times New Roman"/>
                  <a:sym typeface="Times New Roman"/>
                </a:rPr>
                <a:t>Metadata DB</a:t>
              </a:r>
              <a:endParaRPr sz="1100" dirty="0">
                <a:solidFill>
                  <a:schemeClr val="tx1"/>
                </a:solidFill>
                <a:latin typeface="Times New Roman"/>
                <a:ea typeface="Times New Roman"/>
                <a:cs typeface="Times New Roman"/>
                <a:sym typeface="Times New Roman"/>
              </a:endParaRPr>
            </a:p>
          </p:txBody>
        </p:sp>
      </p:grpSp>
      <p:sp>
        <p:nvSpPr>
          <p:cNvPr id="146" name="Google Shape;146;p15"/>
          <p:cNvSpPr/>
          <p:nvPr/>
        </p:nvSpPr>
        <p:spPr>
          <a:xfrm>
            <a:off x="2936929" y="701139"/>
            <a:ext cx="481805" cy="746328"/>
          </a:xfrm>
          <a:prstGeom prst="snip1Rect">
            <a:avLst>
              <a:gd name="adj" fmla="val 16667"/>
            </a:avLst>
          </a:prstGeom>
          <a:solidFill>
            <a:srgbClr val="D8E6D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800">
              <a:solidFill>
                <a:schemeClr val="tx1"/>
              </a:solidFill>
            </a:endParaRPr>
          </a:p>
        </p:txBody>
      </p:sp>
      <p:sp>
        <p:nvSpPr>
          <p:cNvPr id="147" name="Google Shape;147;p15"/>
          <p:cNvSpPr/>
          <p:nvPr/>
        </p:nvSpPr>
        <p:spPr>
          <a:xfrm>
            <a:off x="3502556" y="701164"/>
            <a:ext cx="535528" cy="746328"/>
          </a:xfrm>
          <a:prstGeom prst="snip1Rect">
            <a:avLst>
              <a:gd name="adj" fmla="val 16667"/>
            </a:avLst>
          </a:prstGeom>
          <a:solidFill>
            <a:srgbClr val="D8E6D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800">
              <a:solidFill>
                <a:schemeClr val="tx1"/>
              </a:solidFill>
            </a:endParaRPr>
          </a:p>
        </p:txBody>
      </p:sp>
      <p:sp>
        <p:nvSpPr>
          <p:cNvPr id="148" name="Google Shape;148;p15"/>
          <p:cNvSpPr/>
          <p:nvPr/>
        </p:nvSpPr>
        <p:spPr>
          <a:xfrm>
            <a:off x="4118744" y="701164"/>
            <a:ext cx="481805" cy="746328"/>
          </a:xfrm>
          <a:prstGeom prst="snip1Rect">
            <a:avLst>
              <a:gd name="adj" fmla="val 16667"/>
            </a:avLst>
          </a:prstGeom>
          <a:solidFill>
            <a:srgbClr val="D8E6D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800">
              <a:solidFill>
                <a:schemeClr val="tx1"/>
              </a:solidFill>
            </a:endParaRPr>
          </a:p>
        </p:txBody>
      </p:sp>
      <p:sp>
        <p:nvSpPr>
          <p:cNvPr id="149" name="Google Shape;149;p15"/>
          <p:cNvSpPr/>
          <p:nvPr/>
        </p:nvSpPr>
        <p:spPr>
          <a:xfrm>
            <a:off x="2939439" y="1542837"/>
            <a:ext cx="1652112" cy="711404"/>
          </a:xfrm>
          <a:prstGeom prst="snip1Rect">
            <a:avLst>
              <a:gd name="adj" fmla="val 16667"/>
            </a:avLst>
          </a:prstGeom>
          <a:solidFill>
            <a:srgbClr val="C4DFF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800">
              <a:solidFill>
                <a:schemeClr val="tx1"/>
              </a:solidFill>
            </a:endParaRPr>
          </a:p>
        </p:txBody>
      </p:sp>
      <p:sp>
        <p:nvSpPr>
          <p:cNvPr id="150" name="Google Shape;150;p15"/>
          <p:cNvSpPr txBox="1"/>
          <p:nvPr/>
        </p:nvSpPr>
        <p:spPr>
          <a:xfrm>
            <a:off x="2930246" y="690977"/>
            <a:ext cx="535528" cy="830966"/>
          </a:xfrm>
          <a:prstGeom prst="rect">
            <a:avLst/>
          </a:prstGeom>
          <a:noFill/>
          <a:ln>
            <a:noFill/>
          </a:ln>
        </p:spPr>
        <p:txBody>
          <a:bodyPr spcFirstLastPara="1" wrap="square" lIns="91425" tIns="91425" rIns="91425" bIns="91425" anchor="t" anchorCtr="0">
            <a:spAutoFit/>
          </a:bodyPr>
          <a:lstStyle/>
          <a:p>
            <a:pPr marL="0" lvl="0" indent="0" rtl="0">
              <a:spcBef>
                <a:spcPts val="0"/>
              </a:spcBef>
              <a:spcAft>
                <a:spcPts val="0"/>
              </a:spcAft>
              <a:buNone/>
            </a:pPr>
            <a:r>
              <a:rPr lang="en" sz="1050" b="1" dirty="0">
                <a:solidFill>
                  <a:schemeClr val="tx1"/>
                </a:solidFill>
                <a:latin typeface="Times New Roman"/>
                <a:ea typeface="Times New Roman"/>
                <a:cs typeface="Times New Roman"/>
                <a:sym typeface="Times New Roman"/>
              </a:rPr>
              <a:t>A1</a:t>
            </a:r>
            <a:br>
              <a:rPr lang="en" sz="1050" b="1" dirty="0">
                <a:solidFill>
                  <a:schemeClr val="tx1"/>
                </a:solidFill>
                <a:latin typeface="Times New Roman"/>
                <a:ea typeface="Times New Roman"/>
                <a:cs typeface="Times New Roman"/>
                <a:sym typeface="Times New Roman"/>
              </a:rPr>
            </a:br>
            <a:r>
              <a:rPr lang="en" sz="1050" dirty="0">
                <a:solidFill>
                  <a:schemeClr val="tx1"/>
                </a:solidFill>
                <a:latin typeface="Times New Roman"/>
                <a:ea typeface="Times New Roman"/>
                <a:cs typeface="Times New Roman"/>
                <a:sym typeface="Times New Roman"/>
              </a:rPr>
              <a:t>the word ...</a:t>
            </a:r>
            <a:endParaRPr sz="1050" dirty="0">
              <a:solidFill>
                <a:schemeClr val="tx1"/>
              </a:solidFill>
              <a:latin typeface="Times New Roman"/>
              <a:ea typeface="Times New Roman"/>
              <a:cs typeface="Times New Roman"/>
              <a:sym typeface="Times New Roman"/>
            </a:endParaRPr>
          </a:p>
        </p:txBody>
      </p:sp>
      <p:sp>
        <p:nvSpPr>
          <p:cNvPr id="151" name="Google Shape;151;p15"/>
          <p:cNvSpPr txBox="1"/>
          <p:nvPr/>
        </p:nvSpPr>
        <p:spPr>
          <a:xfrm>
            <a:off x="3488489" y="689873"/>
            <a:ext cx="606275" cy="830966"/>
          </a:xfrm>
          <a:prstGeom prst="rect">
            <a:avLst/>
          </a:prstGeom>
          <a:noFill/>
          <a:ln>
            <a:noFill/>
          </a:ln>
        </p:spPr>
        <p:txBody>
          <a:bodyPr spcFirstLastPara="1" wrap="square" lIns="91425" tIns="91425" rIns="91425" bIns="91425" anchor="t" anchorCtr="0">
            <a:spAutoFit/>
          </a:bodyPr>
          <a:lstStyle/>
          <a:p>
            <a:pPr marL="0" lvl="0" indent="0" rtl="0">
              <a:spcBef>
                <a:spcPts val="0"/>
              </a:spcBef>
              <a:spcAft>
                <a:spcPts val="0"/>
              </a:spcAft>
              <a:buNone/>
            </a:pPr>
            <a:r>
              <a:rPr lang="en" sz="1050" b="1" dirty="0">
                <a:solidFill>
                  <a:schemeClr val="tx1"/>
                </a:solidFill>
                <a:latin typeface="Times New Roman"/>
                <a:ea typeface="Times New Roman"/>
                <a:cs typeface="Times New Roman"/>
                <a:sym typeface="Times New Roman"/>
              </a:rPr>
              <a:t>A2</a:t>
            </a:r>
            <a:br>
              <a:rPr lang="en" sz="1050" b="1" dirty="0">
                <a:solidFill>
                  <a:schemeClr val="tx1"/>
                </a:solidFill>
                <a:latin typeface="Times New Roman"/>
                <a:ea typeface="Times New Roman"/>
                <a:cs typeface="Times New Roman"/>
                <a:sym typeface="Times New Roman"/>
              </a:rPr>
            </a:br>
            <a:r>
              <a:rPr lang="en" sz="1050" dirty="0">
                <a:solidFill>
                  <a:schemeClr val="tx1"/>
                </a:solidFill>
                <a:latin typeface="Times New Roman"/>
                <a:ea typeface="Times New Roman"/>
                <a:cs typeface="Times New Roman"/>
                <a:sym typeface="Times New Roman"/>
              </a:rPr>
              <a:t>an image of …</a:t>
            </a:r>
            <a:endParaRPr sz="1050" dirty="0">
              <a:solidFill>
                <a:schemeClr val="tx1"/>
              </a:solidFill>
              <a:latin typeface="Times New Roman"/>
              <a:ea typeface="Times New Roman"/>
              <a:cs typeface="Times New Roman"/>
              <a:sym typeface="Times New Roman"/>
            </a:endParaRPr>
          </a:p>
        </p:txBody>
      </p:sp>
      <p:sp>
        <p:nvSpPr>
          <p:cNvPr id="152" name="Google Shape;152;p15"/>
          <p:cNvSpPr txBox="1"/>
          <p:nvPr/>
        </p:nvSpPr>
        <p:spPr>
          <a:xfrm>
            <a:off x="3007330" y="1575727"/>
            <a:ext cx="1634249" cy="669384"/>
          </a:xfrm>
          <a:prstGeom prst="rect">
            <a:avLst/>
          </a:prstGeom>
          <a:noFill/>
          <a:ln>
            <a:noFill/>
          </a:ln>
        </p:spPr>
        <p:txBody>
          <a:bodyPr spcFirstLastPara="1" wrap="square" lIns="91425" tIns="91425" rIns="91425" bIns="91425" anchor="t" anchorCtr="0">
            <a:spAutoFit/>
          </a:bodyPr>
          <a:lstStyle/>
          <a:p>
            <a:pPr marL="0" lvl="0" indent="0" rtl="0">
              <a:spcBef>
                <a:spcPts val="0"/>
              </a:spcBef>
              <a:spcAft>
                <a:spcPts val="0"/>
              </a:spcAft>
              <a:buNone/>
            </a:pPr>
            <a:r>
              <a:rPr lang="en" sz="1050" dirty="0">
                <a:solidFill>
                  <a:schemeClr val="tx1"/>
                </a:solidFill>
                <a:latin typeface="Times New Roman"/>
                <a:ea typeface="Times New Roman"/>
                <a:cs typeface="Times New Roman"/>
                <a:sym typeface="Times New Roman"/>
              </a:rPr>
              <a:t>Caption</a:t>
            </a:r>
            <a:r>
              <a:rPr lang="en" sz="1050" b="1" dirty="0">
                <a:solidFill>
                  <a:schemeClr val="tx1"/>
                </a:solidFill>
                <a:latin typeface="Times New Roman"/>
                <a:ea typeface="Times New Roman"/>
                <a:cs typeface="Times New Roman"/>
                <a:sym typeface="Times New Roman"/>
              </a:rPr>
              <a:t> B:</a:t>
            </a:r>
            <a:br>
              <a:rPr lang="en" sz="1050" b="1" dirty="0">
                <a:solidFill>
                  <a:schemeClr val="tx1"/>
                </a:solidFill>
                <a:latin typeface="Times New Roman"/>
                <a:ea typeface="Times New Roman"/>
                <a:cs typeface="Times New Roman"/>
                <a:sym typeface="Times New Roman"/>
              </a:rPr>
            </a:br>
            <a:r>
              <a:rPr lang="en" sz="1050" dirty="0">
                <a:solidFill>
                  <a:schemeClr val="tx1"/>
                </a:solidFill>
                <a:latin typeface="Times New Roman"/>
                <a:ea typeface="Times New Roman"/>
                <a:cs typeface="Times New Roman"/>
                <a:sym typeface="Times New Roman"/>
              </a:rPr>
              <a:t>The video appears to be a promotional or …</a:t>
            </a:r>
            <a:endParaRPr sz="1050" dirty="0">
              <a:solidFill>
                <a:schemeClr val="tx1"/>
              </a:solidFill>
              <a:latin typeface="Times New Roman"/>
              <a:ea typeface="Times New Roman"/>
              <a:cs typeface="Times New Roman"/>
              <a:sym typeface="Times New Roman"/>
            </a:endParaRPr>
          </a:p>
        </p:txBody>
      </p:sp>
      <p:sp>
        <p:nvSpPr>
          <p:cNvPr id="153" name="Google Shape;153;p15"/>
          <p:cNvSpPr txBox="1"/>
          <p:nvPr/>
        </p:nvSpPr>
        <p:spPr>
          <a:xfrm>
            <a:off x="4117794" y="686019"/>
            <a:ext cx="520280" cy="830966"/>
          </a:xfrm>
          <a:prstGeom prst="rect">
            <a:avLst/>
          </a:prstGeom>
          <a:noFill/>
          <a:ln>
            <a:noFill/>
          </a:ln>
        </p:spPr>
        <p:txBody>
          <a:bodyPr spcFirstLastPara="1" wrap="square" lIns="91425" tIns="91425" rIns="91425" bIns="91425" anchor="t" anchorCtr="0">
            <a:spAutoFit/>
          </a:bodyPr>
          <a:lstStyle/>
          <a:p>
            <a:pPr marL="0" lvl="0" indent="0" rtl="0">
              <a:spcBef>
                <a:spcPts val="0"/>
              </a:spcBef>
              <a:spcAft>
                <a:spcPts val="0"/>
              </a:spcAft>
              <a:buNone/>
            </a:pPr>
            <a:r>
              <a:rPr lang="en" sz="1050" b="1" dirty="0">
                <a:solidFill>
                  <a:schemeClr val="tx1"/>
                </a:solidFill>
                <a:latin typeface="Times New Roman"/>
                <a:ea typeface="Times New Roman"/>
                <a:cs typeface="Times New Roman"/>
                <a:sym typeface="Times New Roman"/>
              </a:rPr>
              <a:t>A3</a:t>
            </a:r>
            <a:endParaRPr sz="1050" b="1" dirty="0">
              <a:solidFill>
                <a:schemeClr val="tx1"/>
              </a:solidFill>
              <a:latin typeface="Times New Roman"/>
              <a:ea typeface="Times New Roman"/>
              <a:cs typeface="Times New Roman"/>
              <a:sym typeface="Times New Roman"/>
            </a:endParaRPr>
          </a:p>
          <a:p>
            <a:pPr marL="0" lvl="0" indent="0" rtl="0">
              <a:spcBef>
                <a:spcPts val="0"/>
              </a:spcBef>
              <a:spcAft>
                <a:spcPts val="0"/>
              </a:spcAft>
              <a:buNone/>
            </a:pPr>
            <a:r>
              <a:rPr lang="en" sz="1050" dirty="0">
                <a:solidFill>
                  <a:schemeClr val="tx1"/>
                </a:solidFill>
                <a:latin typeface="Times New Roman"/>
                <a:ea typeface="Times New Roman"/>
                <a:cs typeface="Times New Roman"/>
                <a:sym typeface="Times New Roman"/>
              </a:rPr>
              <a:t>a black</a:t>
            </a:r>
            <a:endParaRPr sz="1050" dirty="0">
              <a:solidFill>
                <a:schemeClr val="tx1"/>
              </a:solidFill>
              <a:latin typeface="Times New Roman"/>
              <a:ea typeface="Times New Roman"/>
              <a:cs typeface="Times New Roman"/>
              <a:sym typeface="Times New Roman"/>
            </a:endParaRPr>
          </a:p>
          <a:p>
            <a:pPr marL="0" lvl="0" indent="0" rtl="0">
              <a:spcBef>
                <a:spcPts val="0"/>
              </a:spcBef>
              <a:spcAft>
                <a:spcPts val="0"/>
              </a:spcAft>
              <a:buNone/>
            </a:pPr>
            <a:r>
              <a:rPr lang="en" sz="1050" dirty="0">
                <a:solidFill>
                  <a:schemeClr val="tx1"/>
                </a:solidFill>
                <a:latin typeface="Times New Roman"/>
                <a:ea typeface="Times New Roman"/>
                <a:cs typeface="Times New Roman"/>
                <a:sym typeface="Times New Roman"/>
              </a:rPr>
              <a:t>…</a:t>
            </a:r>
            <a:endParaRPr sz="1050" dirty="0">
              <a:solidFill>
                <a:schemeClr val="tx1"/>
              </a:solidFill>
              <a:latin typeface="Times New Roman"/>
              <a:ea typeface="Times New Roman"/>
              <a:cs typeface="Times New Roman"/>
              <a:sym typeface="Times New Roman"/>
            </a:endParaRPr>
          </a:p>
        </p:txBody>
      </p:sp>
      <p:sp>
        <p:nvSpPr>
          <p:cNvPr id="154" name="Google Shape;154;p15"/>
          <p:cNvSpPr/>
          <p:nvPr/>
        </p:nvSpPr>
        <p:spPr>
          <a:xfrm rot="5400000">
            <a:off x="1767428" y="2136454"/>
            <a:ext cx="704647" cy="1091700"/>
          </a:xfrm>
          <a:prstGeom prst="trapezoid">
            <a:avLst>
              <a:gd name="adj" fmla="val 25000"/>
            </a:avLst>
          </a:prstGeom>
          <a:solidFill>
            <a:srgbClr val="A8CEEA"/>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800" b="1">
              <a:solidFill>
                <a:schemeClr val="tx1"/>
              </a:solidFill>
            </a:endParaRPr>
          </a:p>
        </p:txBody>
      </p:sp>
      <p:sp>
        <p:nvSpPr>
          <p:cNvPr id="155" name="Google Shape;155;p15"/>
          <p:cNvSpPr txBox="1"/>
          <p:nvPr/>
        </p:nvSpPr>
        <p:spPr>
          <a:xfrm>
            <a:off x="1601638" y="2505347"/>
            <a:ext cx="1036200" cy="353913"/>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b="1">
                <a:solidFill>
                  <a:schemeClr val="tx1"/>
                </a:solidFill>
                <a:latin typeface="Times New Roman"/>
                <a:ea typeface="Times New Roman"/>
                <a:cs typeface="Times New Roman"/>
                <a:sym typeface="Times New Roman"/>
              </a:rPr>
              <a:t>MLLM</a:t>
            </a:r>
            <a:endParaRPr sz="1100" b="1">
              <a:solidFill>
                <a:schemeClr val="tx1"/>
              </a:solidFill>
              <a:latin typeface="Times New Roman"/>
              <a:ea typeface="Times New Roman"/>
              <a:cs typeface="Times New Roman"/>
              <a:sym typeface="Times New Roman"/>
            </a:endParaRPr>
          </a:p>
        </p:txBody>
      </p:sp>
      <p:sp>
        <p:nvSpPr>
          <p:cNvPr id="156" name="Google Shape;156;p15"/>
          <p:cNvSpPr/>
          <p:nvPr/>
        </p:nvSpPr>
        <p:spPr>
          <a:xfrm>
            <a:off x="2937377" y="2330980"/>
            <a:ext cx="1652112" cy="711404"/>
          </a:xfrm>
          <a:prstGeom prst="snip1Rect">
            <a:avLst>
              <a:gd name="adj" fmla="val 16667"/>
            </a:avLst>
          </a:prstGeom>
          <a:solidFill>
            <a:srgbClr val="C4DFF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800">
              <a:solidFill>
                <a:schemeClr val="tx1"/>
              </a:solidFill>
            </a:endParaRPr>
          </a:p>
        </p:txBody>
      </p:sp>
      <p:sp>
        <p:nvSpPr>
          <p:cNvPr id="157" name="Google Shape;157;p15"/>
          <p:cNvSpPr txBox="1"/>
          <p:nvPr/>
        </p:nvSpPr>
        <p:spPr>
          <a:xfrm>
            <a:off x="2980032" y="2347597"/>
            <a:ext cx="1634249" cy="830966"/>
          </a:xfrm>
          <a:prstGeom prst="rect">
            <a:avLst/>
          </a:prstGeom>
          <a:noFill/>
          <a:ln>
            <a:noFill/>
          </a:ln>
        </p:spPr>
        <p:txBody>
          <a:bodyPr spcFirstLastPara="1" wrap="square" lIns="91425" tIns="91425" rIns="91425" bIns="91425" anchor="t" anchorCtr="0">
            <a:spAutoFit/>
          </a:bodyPr>
          <a:lstStyle/>
          <a:p>
            <a:pPr marL="0" lvl="0" indent="0" rtl="0">
              <a:spcBef>
                <a:spcPts val="0"/>
              </a:spcBef>
              <a:spcAft>
                <a:spcPts val="0"/>
              </a:spcAft>
              <a:buNone/>
            </a:pPr>
            <a:r>
              <a:rPr lang="en" sz="1050" dirty="0">
                <a:solidFill>
                  <a:schemeClr val="tx1"/>
                </a:solidFill>
                <a:latin typeface="Times New Roman"/>
                <a:ea typeface="Times New Roman"/>
                <a:cs typeface="Times New Roman"/>
                <a:sym typeface="Times New Roman"/>
              </a:rPr>
              <a:t>Caption </a:t>
            </a:r>
            <a:r>
              <a:rPr lang="en" sz="1050" b="1" dirty="0">
                <a:solidFill>
                  <a:schemeClr val="tx1"/>
                </a:solidFill>
                <a:latin typeface="Times New Roman"/>
                <a:ea typeface="Times New Roman"/>
                <a:cs typeface="Times New Roman"/>
                <a:sym typeface="Times New Roman"/>
              </a:rPr>
              <a:t>C:</a:t>
            </a:r>
            <a:endParaRPr sz="1050" b="1" dirty="0">
              <a:solidFill>
                <a:schemeClr val="tx1"/>
              </a:solidFill>
              <a:latin typeface="Times New Roman"/>
              <a:ea typeface="Times New Roman"/>
              <a:cs typeface="Times New Roman"/>
              <a:sym typeface="Times New Roman"/>
            </a:endParaRPr>
          </a:p>
          <a:p>
            <a:pPr marL="0" lvl="0" indent="0" rtl="0">
              <a:spcBef>
                <a:spcPts val="0"/>
              </a:spcBef>
              <a:spcAft>
                <a:spcPts val="0"/>
              </a:spcAft>
              <a:buNone/>
            </a:pPr>
            <a:r>
              <a:rPr lang="en" sz="1050" dirty="0">
                <a:solidFill>
                  <a:schemeClr val="tx1"/>
                </a:solidFill>
                <a:latin typeface="Times New Roman"/>
                <a:ea typeface="Times New Roman"/>
                <a:cs typeface="Times New Roman"/>
                <a:sym typeface="Times New Roman"/>
              </a:rPr>
              <a:t>objects:  Waterman, ... background: "Dark",</a:t>
            </a:r>
            <a:endParaRPr sz="1050" dirty="0">
              <a:solidFill>
                <a:schemeClr val="tx1"/>
              </a:solidFill>
              <a:latin typeface="Times New Roman"/>
              <a:ea typeface="Times New Roman"/>
              <a:cs typeface="Times New Roman"/>
              <a:sym typeface="Times New Roman"/>
            </a:endParaRPr>
          </a:p>
          <a:p>
            <a:pPr marL="0" lvl="0" indent="0" rtl="0">
              <a:spcBef>
                <a:spcPts val="0"/>
              </a:spcBef>
              <a:spcAft>
                <a:spcPts val="0"/>
              </a:spcAft>
              <a:buNone/>
            </a:pPr>
            <a:endParaRPr sz="1050" dirty="0">
              <a:solidFill>
                <a:schemeClr val="tx1"/>
              </a:solidFill>
              <a:latin typeface="Times New Roman"/>
              <a:ea typeface="Times New Roman"/>
              <a:cs typeface="Times New Roman"/>
              <a:sym typeface="Times New Roman"/>
            </a:endParaRPr>
          </a:p>
        </p:txBody>
      </p:sp>
      <p:cxnSp>
        <p:nvCxnSpPr>
          <p:cNvPr id="159" name="Google Shape;159;p15"/>
          <p:cNvCxnSpPr>
            <a:cxnSpLocks/>
          </p:cNvCxnSpPr>
          <p:nvPr/>
        </p:nvCxnSpPr>
        <p:spPr>
          <a:xfrm>
            <a:off x="1210494" y="2294384"/>
            <a:ext cx="355316" cy="387921"/>
          </a:xfrm>
          <a:prstGeom prst="bentConnector3">
            <a:avLst>
              <a:gd name="adj1" fmla="val 50000"/>
            </a:avLst>
          </a:prstGeom>
          <a:noFill/>
          <a:ln w="9525" cap="flat" cmpd="sng">
            <a:solidFill>
              <a:schemeClr val="dk2"/>
            </a:solidFill>
            <a:prstDash val="solid"/>
            <a:round/>
            <a:headEnd type="none" w="med" len="med"/>
            <a:tailEnd type="triangle" w="med" len="med"/>
          </a:ln>
        </p:spPr>
      </p:cxnSp>
      <p:cxnSp>
        <p:nvCxnSpPr>
          <p:cNvPr id="160" name="Google Shape;160;p15"/>
          <p:cNvCxnSpPr>
            <a:cxnSpLocks/>
          </p:cNvCxnSpPr>
          <p:nvPr/>
        </p:nvCxnSpPr>
        <p:spPr>
          <a:xfrm>
            <a:off x="2659729" y="1939783"/>
            <a:ext cx="277200" cy="0"/>
          </a:xfrm>
          <a:prstGeom prst="straightConnector1">
            <a:avLst/>
          </a:prstGeom>
          <a:noFill/>
          <a:ln w="9525" cap="flat" cmpd="sng">
            <a:solidFill>
              <a:schemeClr val="dk2"/>
            </a:solidFill>
            <a:prstDash val="solid"/>
            <a:round/>
            <a:headEnd type="none" w="med" len="med"/>
            <a:tailEnd type="triangle" w="med" len="med"/>
          </a:ln>
        </p:spPr>
      </p:cxnSp>
      <p:cxnSp>
        <p:nvCxnSpPr>
          <p:cNvPr id="161" name="Google Shape;161;p15"/>
          <p:cNvCxnSpPr>
            <a:cxnSpLocks/>
          </p:cNvCxnSpPr>
          <p:nvPr/>
        </p:nvCxnSpPr>
        <p:spPr>
          <a:xfrm>
            <a:off x="2671631" y="2688869"/>
            <a:ext cx="277200" cy="0"/>
          </a:xfrm>
          <a:prstGeom prst="straightConnector1">
            <a:avLst/>
          </a:prstGeom>
          <a:noFill/>
          <a:ln w="9525" cap="flat" cmpd="sng">
            <a:solidFill>
              <a:schemeClr val="dk2"/>
            </a:solidFill>
            <a:prstDash val="solid"/>
            <a:round/>
            <a:headEnd type="none" w="med" len="med"/>
            <a:tailEnd type="triangle" w="med" len="med"/>
          </a:ln>
        </p:spPr>
      </p:cxnSp>
      <p:cxnSp>
        <p:nvCxnSpPr>
          <p:cNvPr id="162" name="Google Shape;162;p15"/>
          <p:cNvCxnSpPr>
            <a:cxnSpLocks/>
          </p:cNvCxnSpPr>
          <p:nvPr/>
        </p:nvCxnSpPr>
        <p:spPr>
          <a:xfrm>
            <a:off x="2665602" y="3514601"/>
            <a:ext cx="277200" cy="0"/>
          </a:xfrm>
          <a:prstGeom prst="straightConnector1">
            <a:avLst/>
          </a:prstGeom>
          <a:noFill/>
          <a:ln w="9525" cap="flat" cmpd="sng">
            <a:solidFill>
              <a:schemeClr val="dk2"/>
            </a:solidFill>
            <a:prstDash val="solid"/>
            <a:round/>
            <a:headEnd type="none" w="med" len="med"/>
            <a:tailEnd type="triangle" w="med" len="med"/>
          </a:ln>
        </p:spPr>
      </p:cxnSp>
      <p:sp>
        <p:nvSpPr>
          <p:cNvPr id="163" name="Google Shape;163;p15"/>
          <p:cNvSpPr/>
          <p:nvPr/>
        </p:nvSpPr>
        <p:spPr>
          <a:xfrm>
            <a:off x="6780744" y="734017"/>
            <a:ext cx="1695590" cy="3093124"/>
          </a:xfrm>
          <a:prstGeom prst="snip1Rect">
            <a:avLst>
              <a:gd name="adj" fmla="val 10130"/>
            </a:avLst>
          </a:prstGeom>
          <a:solidFill>
            <a:srgbClr val="F3F3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800">
              <a:solidFill>
                <a:schemeClr val="tx1"/>
              </a:solidFill>
            </a:endParaRPr>
          </a:p>
        </p:txBody>
      </p:sp>
      <p:cxnSp>
        <p:nvCxnSpPr>
          <p:cNvPr id="164" name="Google Shape;164;p15"/>
          <p:cNvCxnSpPr>
            <a:cxnSpLocks/>
          </p:cNvCxnSpPr>
          <p:nvPr/>
        </p:nvCxnSpPr>
        <p:spPr>
          <a:xfrm>
            <a:off x="4682315" y="3636000"/>
            <a:ext cx="417600" cy="0"/>
          </a:xfrm>
          <a:prstGeom prst="straightConnector1">
            <a:avLst/>
          </a:prstGeom>
          <a:noFill/>
          <a:ln w="9525" cap="flat" cmpd="sng">
            <a:solidFill>
              <a:schemeClr val="dk2"/>
            </a:solidFill>
            <a:prstDash val="solid"/>
            <a:round/>
            <a:headEnd type="none" w="med" len="med"/>
            <a:tailEnd type="triangle" w="med" len="med"/>
          </a:ln>
        </p:spPr>
      </p:cxnSp>
      <p:cxnSp>
        <p:nvCxnSpPr>
          <p:cNvPr id="165" name="Google Shape;165;p15"/>
          <p:cNvCxnSpPr>
            <a:cxnSpLocks/>
          </p:cNvCxnSpPr>
          <p:nvPr/>
        </p:nvCxnSpPr>
        <p:spPr>
          <a:xfrm>
            <a:off x="4684818" y="2098997"/>
            <a:ext cx="162000" cy="22"/>
          </a:xfrm>
          <a:prstGeom prst="straightConnector1">
            <a:avLst/>
          </a:prstGeom>
          <a:noFill/>
          <a:ln w="9525" cap="flat" cmpd="sng">
            <a:solidFill>
              <a:schemeClr val="dk2"/>
            </a:solidFill>
            <a:prstDash val="solid"/>
            <a:round/>
            <a:headEnd type="none" w="med" len="med"/>
            <a:tailEnd type="triangle" w="med" len="med"/>
          </a:ln>
        </p:spPr>
      </p:cxnSp>
      <p:cxnSp>
        <p:nvCxnSpPr>
          <p:cNvPr id="166" name="Google Shape;166;p15"/>
          <p:cNvCxnSpPr>
            <a:cxnSpLocks/>
          </p:cNvCxnSpPr>
          <p:nvPr/>
        </p:nvCxnSpPr>
        <p:spPr>
          <a:xfrm flipH="1">
            <a:off x="6000804" y="3636000"/>
            <a:ext cx="766800" cy="0"/>
          </a:xfrm>
          <a:prstGeom prst="straightConnector1">
            <a:avLst/>
          </a:prstGeom>
          <a:noFill/>
          <a:ln w="9525" cap="flat" cmpd="sng">
            <a:solidFill>
              <a:schemeClr val="dk2"/>
            </a:solidFill>
            <a:prstDash val="solid"/>
            <a:round/>
            <a:headEnd type="none" w="med" len="med"/>
            <a:tailEnd type="triangle" w="med" len="med"/>
          </a:ln>
        </p:spPr>
      </p:cxnSp>
      <p:sp>
        <p:nvSpPr>
          <p:cNvPr id="167" name="Google Shape;167;p15"/>
          <p:cNvSpPr txBox="1"/>
          <p:nvPr/>
        </p:nvSpPr>
        <p:spPr>
          <a:xfrm>
            <a:off x="3006445" y="3157757"/>
            <a:ext cx="1634249" cy="669384"/>
          </a:xfrm>
          <a:prstGeom prst="rect">
            <a:avLst/>
          </a:prstGeom>
          <a:noFill/>
          <a:ln>
            <a:noFill/>
          </a:ln>
        </p:spPr>
        <p:txBody>
          <a:bodyPr spcFirstLastPara="1" wrap="square" lIns="91425" tIns="91425" rIns="91425" bIns="91425" anchor="t" anchorCtr="0">
            <a:spAutoFit/>
          </a:bodyPr>
          <a:lstStyle/>
          <a:p>
            <a:pPr marL="0" lvl="0" indent="0" rtl="0">
              <a:spcBef>
                <a:spcPts val="0"/>
              </a:spcBef>
              <a:spcAft>
                <a:spcPts val="0"/>
              </a:spcAft>
              <a:buNone/>
            </a:pPr>
            <a:r>
              <a:rPr lang="en" sz="1050" dirty="0">
                <a:solidFill>
                  <a:schemeClr val="tx1"/>
                </a:solidFill>
                <a:latin typeface="Times New Roman"/>
                <a:ea typeface="Times New Roman"/>
                <a:cs typeface="Times New Roman"/>
                <a:sym typeface="Times New Roman"/>
              </a:rPr>
              <a:t>Caption </a:t>
            </a:r>
            <a:r>
              <a:rPr lang="en" sz="1050" b="1" dirty="0">
                <a:solidFill>
                  <a:schemeClr val="tx1"/>
                </a:solidFill>
                <a:latin typeface="Times New Roman"/>
                <a:ea typeface="Times New Roman"/>
                <a:cs typeface="Times New Roman"/>
                <a:sym typeface="Times New Roman"/>
              </a:rPr>
              <a:t>D:</a:t>
            </a:r>
            <a:br>
              <a:rPr lang="en" sz="1050" dirty="0">
                <a:solidFill>
                  <a:schemeClr val="tx1"/>
                </a:solidFill>
                <a:latin typeface="Times New Roman"/>
                <a:ea typeface="Times New Roman"/>
                <a:cs typeface="Times New Roman"/>
                <a:sym typeface="Times New Roman"/>
              </a:rPr>
            </a:br>
            <a:r>
              <a:rPr lang="en" sz="1050" dirty="0">
                <a:solidFill>
                  <a:schemeClr val="tx1"/>
                </a:solidFill>
                <a:latin typeface="Times New Roman"/>
                <a:ea typeface="Times New Roman"/>
                <a:cs typeface="Times New Roman"/>
                <a:sym typeface="Times New Roman"/>
              </a:rPr>
              <a:t>The song is  instrumental music, with a medium …</a:t>
            </a:r>
            <a:endParaRPr sz="1050" dirty="0">
              <a:solidFill>
                <a:schemeClr val="tx1"/>
              </a:solidFill>
              <a:latin typeface="Times New Roman"/>
              <a:ea typeface="Times New Roman"/>
              <a:cs typeface="Times New Roman"/>
              <a:sym typeface="Times New Roman"/>
            </a:endParaRPr>
          </a:p>
        </p:txBody>
      </p:sp>
      <p:sp>
        <p:nvSpPr>
          <p:cNvPr id="168" name="Google Shape;168;p15"/>
          <p:cNvSpPr txBox="1"/>
          <p:nvPr/>
        </p:nvSpPr>
        <p:spPr>
          <a:xfrm>
            <a:off x="6766981" y="749276"/>
            <a:ext cx="1784649" cy="310851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dirty="0">
                <a:solidFill>
                  <a:schemeClr val="tx1"/>
                </a:solidFill>
                <a:latin typeface="Times New Roman"/>
                <a:ea typeface="Times New Roman"/>
                <a:cs typeface="Times New Roman"/>
                <a:sym typeface="Times New Roman"/>
              </a:rPr>
              <a:t>In April 2022, experience the thrill of Waterman, a captivating event that promises to leave you spellbound. Set against a dark background, the video features an empty room with a dark background, a black background with a white line on it, and the word \"waterman\" written in white letters on top of a brown background. The captivating instrumental music, with a medium tempo and emotional melody, adds to the sense of anticipation and excitement. The video is sure to leave a lasting impression, making it a must-see in theaters this April.</a:t>
            </a:r>
            <a:endParaRPr sz="1000" dirty="0">
              <a:solidFill>
                <a:schemeClr val="tx1"/>
              </a:solidFill>
              <a:latin typeface="Times New Roman"/>
              <a:ea typeface="Times New Roman"/>
              <a:cs typeface="Times New Roman"/>
              <a:sym typeface="Times New Roman"/>
            </a:endParaRPr>
          </a:p>
        </p:txBody>
      </p:sp>
      <p:cxnSp>
        <p:nvCxnSpPr>
          <p:cNvPr id="169" name="Google Shape;169;p15"/>
          <p:cNvCxnSpPr>
            <a:cxnSpLocks/>
          </p:cNvCxnSpPr>
          <p:nvPr/>
        </p:nvCxnSpPr>
        <p:spPr>
          <a:xfrm>
            <a:off x="6142153" y="2088378"/>
            <a:ext cx="172800" cy="600"/>
          </a:xfrm>
          <a:prstGeom prst="straightConnector1">
            <a:avLst/>
          </a:prstGeom>
          <a:noFill/>
          <a:ln w="9525" cap="flat" cmpd="sng">
            <a:solidFill>
              <a:schemeClr val="dk2"/>
            </a:solidFill>
            <a:prstDash val="solid"/>
            <a:round/>
            <a:headEnd type="none" w="med" len="med"/>
            <a:tailEnd type="triangle" w="med" len="med"/>
          </a:ln>
        </p:spPr>
      </p:cxnSp>
      <p:cxnSp>
        <p:nvCxnSpPr>
          <p:cNvPr id="170" name="Google Shape;170;p15"/>
          <p:cNvCxnSpPr>
            <a:cxnSpLocks/>
          </p:cNvCxnSpPr>
          <p:nvPr/>
        </p:nvCxnSpPr>
        <p:spPr>
          <a:xfrm>
            <a:off x="6625399" y="2269427"/>
            <a:ext cx="147600" cy="0"/>
          </a:xfrm>
          <a:prstGeom prst="straightConnector1">
            <a:avLst/>
          </a:prstGeom>
          <a:noFill/>
          <a:ln w="9525" cap="flat" cmpd="sng">
            <a:solidFill>
              <a:schemeClr val="dk2"/>
            </a:solidFill>
            <a:prstDash val="solid"/>
            <a:round/>
            <a:headEnd type="none" w="med" len="med"/>
            <a:tailEnd type="triangle" w="med" len="med"/>
          </a:ln>
        </p:spPr>
      </p:cxnSp>
      <p:cxnSp>
        <p:nvCxnSpPr>
          <p:cNvPr id="171" name="Google Shape;171;p15"/>
          <p:cNvCxnSpPr>
            <a:cxnSpLocks/>
          </p:cNvCxnSpPr>
          <p:nvPr/>
        </p:nvCxnSpPr>
        <p:spPr>
          <a:xfrm flipV="1">
            <a:off x="2645187" y="1099238"/>
            <a:ext cx="270714" cy="894"/>
          </a:xfrm>
          <a:prstGeom prst="straightConnector1">
            <a:avLst/>
          </a:prstGeom>
          <a:noFill/>
          <a:ln w="9525" cap="flat" cmpd="sng">
            <a:solidFill>
              <a:schemeClr val="dk2"/>
            </a:solidFill>
            <a:prstDash val="solid"/>
            <a:round/>
            <a:headEnd type="none" w="med" len="med"/>
            <a:tailEnd type="triangle" w="med" len="med"/>
          </a:ln>
        </p:spPr>
      </p:cxnSp>
      <p:sp>
        <p:nvSpPr>
          <p:cNvPr id="172" name="Google Shape;172;p15"/>
          <p:cNvSpPr txBox="1"/>
          <p:nvPr/>
        </p:nvSpPr>
        <p:spPr>
          <a:xfrm>
            <a:off x="4866243" y="1007405"/>
            <a:ext cx="1296300" cy="2046684"/>
          </a:xfrm>
          <a:prstGeom prst="rect">
            <a:avLst/>
          </a:prstGeom>
          <a:noFill/>
          <a:ln>
            <a:noFill/>
          </a:ln>
        </p:spPr>
        <p:txBody>
          <a:bodyPr spcFirstLastPara="1" wrap="square" lIns="91425" tIns="91425" rIns="91425" bIns="91425" anchor="t" anchorCtr="0">
            <a:spAutoFit/>
          </a:bodyPr>
          <a:lstStyle/>
          <a:p>
            <a:pPr marL="0" lvl="0" indent="0" rtl="0">
              <a:spcBef>
                <a:spcPts val="0"/>
              </a:spcBef>
              <a:spcAft>
                <a:spcPts val="0"/>
              </a:spcAft>
              <a:buNone/>
            </a:pPr>
            <a:r>
              <a:rPr lang="en" sz="1100" b="1" dirty="0">
                <a:solidFill>
                  <a:schemeClr val="tx1"/>
                </a:solidFill>
                <a:latin typeface="Times New Roman"/>
                <a:ea typeface="Times New Roman"/>
                <a:cs typeface="Times New Roman"/>
                <a:sym typeface="Times New Roman"/>
              </a:rPr>
              <a:t>Prefixed Instruction Format:</a:t>
            </a:r>
            <a:br>
              <a:rPr lang="en" sz="1100" b="1" dirty="0">
                <a:solidFill>
                  <a:schemeClr val="tx1"/>
                </a:solidFill>
                <a:latin typeface="Times New Roman"/>
                <a:ea typeface="Times New Roman"/>
                <a:cs typeface="Times New Roman"/>
                <a:sym typeface="Times New Roman"/>
              </a:rPr>
            </a:br>
            <a:r>
              <a:rPr lang="en" sz="1100" dirty="0">
                <a:solidFill>
                  <a:schemeClr val="tx1"/>
                </a:solidFill>
                <a:latin typeface="Times New Roman"/>
                <a:ea typeface="Times New Roman"/>
                <a:cs typeface="Times New Roman"/>
                <a:sym typeface="Times New Roman"/>
              </a:rPr>
              <a:t>Bellow is a video description. This Video [A1], then  [A2], [A3]. Its background [C] and objects [C], with background music [D] ….</a:t>
            </a:r>
            <a:endParaRPr sz="1100" dirty="0">
              <a:solidFill>
                <a:schemeClr val="tx1"/>
              </a:solidFill>
              <a:latin typeface="Times New Roman"/>
              <a:ea typeface="Times New Roman"/>
              <a:cs typeface="Times New Roman"/>
              <a:sym typeface="Times New Roman"/>
            </a:endParaRPr>
          </a:p>
        </p:txBody>
      </p:sp>
      <p:cxnSp>
        <p:nvCxnSpPr>
          <p:cNvPr id="57" name="Google Shape;159;p15">
            <a:extLst>
              <a:ext uri="{FF2B5EF4-FFF2-40B4-BE49-F238E27FC236}">
                <a16:creationId xmlns:a16="http://schemas.microsoft.com/office/drawing/2014/main" id="{9F297578-C05B-F484-F890-CD320C62763A}"/>
              </a:ext>
            </a:extLst>
          </p:cNvPr>
          <p:cNvCxnSpPr>
            <a:cxnSpLocks/>
          </p:cNvCxnSpPr>
          <p:nvPr/>
        </p:nvCxnSpPr>
        <p:spPr>
          <a:xfrm flipV="1">
            <a:off x="1215569" y="1950666"/>
            <a:ext cx="363600" cy="340652"/>
          </a:xfrm>
          <a:prstGeom prst="bentConnector3">
            <a:avLst>
              <a:gd name="adj1" fmla="val 47388"/>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72"/>
        <p:cNvGrpSpPr/>
        <p:nvPr/>
      </p:nvGrpSpPr>
      <p:grpSpPr>
        <a:xfrm>
          <a:off x="0" y="0"/>
          <a:ext cx="0" cy="0"/>
          <a:chOff x="0" y="0"/>
          <a:chExt cx="0" cy="0"/>
        </a:xfrm>
      </p:grpSpPr>
      <p:sp>
        <p:nvSpPr>
          <p:cNvPr id="473" name="Google Shape;473;p43"/>
          <p:cNvSpPr txBox="1">
            <a:spLocks noGrp="1"/>
          </p:cNvSpPr>
          <p:nvPr>
            <p:ph type="title"/>
          </p:nvPr>
        </p:nvSpPr>
        <p:spPr>
          <a:xfrm>
            <a:off x="532130" y="302260"/>
            <a:ext cx="8520300" cy="308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StoryTelling </a:t>
            </a:r>
            <a:endParaRPr/>
          </a:p>
        </p:txBody>
      </p:sp>
      <p:sp>
        <p:nvSpPr>
          <p:cNvPr id="474" name="Google Shape;474;p43"/>
          <p:cNvSpPr txBox="1"/>
          <p:nvPr/>
        </p:nvSpPr>
        <p:spPr>
          <a:xfrm>
            <a:off x="548450" y="852425"/>
            <a:ext cx="8083200" cy="3452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300" b="1">
                <a:solidFill>
                  <a:schemeClr val="dk1"/>
                </a:solidFill>
              </a:rPr>
              <a:t>Show Me a Video: A Large-Scale Narrated Video Dataset for Coherent Story Illustration</a:t>
            </a:r>
            <a:endParaRPr sz="1300" b="1">
              <a:solidFill>
                <a:schemeClr val="dk1"/>
              </a:solidFill>
            </a:endParaRPr>
          </a:p>
          <a:p>
            <a:pPr marL="457200" lvl="0" indent="-311150" algn="l" rtl="0">
              <a:lnSpc>
                <a:spcPct val="115000"/>
              </a:lnSpc>
              <a:spcBef>
                <a:spcPts val="0"/>
              </a:spcBef>
              <a:spcAft>
                <a:spcPts val="0"/>
              </a:spcAft>
              <a:buClr>
                <a:schemeClr val="dk1"/>
              </a:buClr>
              <a:buSzPts val="1300"/>
              <a:buChar char="-"/>
            </a:pPr>
            <a:r>
              <a:rPr lang="en" sz="1100" u="sng">
                <a:solidFill>
                  <a:schemeClr val="hlink"/>
                </a:solidFill>
                <a:hlinkClick r:id="rId3"/>
              </a:rPr>
              <a:t>https://nfy-dot.github.io/CVSV-dataset/</a:t>
            </a:r>
            <a:endParaRPr sz="1300" b="1">
              <a:solidFill>
                <a:schemeClr val="dk1"/>
              </a:solidFill>
            </a:endParaRPr>
          </a:p>
          <a:p>
            <a:pPr marL="457200" lvl="0" indent="-304800" algn="l" rtl="0">
              <a:lnSpc>
                <a:spcPct val="115000"/>
              </a:lnSpc>
              <a:spcBef>
                <a:spcPts val="0"/>
              </a:spcBef>
              <a:spcAft>
                <a:spcPts val="0"/>
              </a:spcAft>
              <a:buClr>
                <a:schemeClr val="dk1"/>
              </a:buClr>
              <a:buSzPts val="1200"/>
              <a:buChar char="-"/>
            </a:pPr>
            <a:r>
              <a:rPr lang="en" sz="1200">
                <a:solidFill>
                  <a:schemeClr val="dk1"/>
                </a:solidFill>
              </a:rPr>
              <a:t>Dataset：CVSV</a:t>
            </a:r>
            <a:endParaRPr sz="1200">
              <a:solidFill>
                <a:schemeClr val="dk1"/>
              </a:solidFill>
            </a:endParaRPr>
          </a:p>
          <a:p>
            <a:pPr marL="914400" lvl="1" indent="-304800" algn="l" rtl="0">
              <a:lnSpc>
                <a:spcPct val="115000"/>
              </a:lnSpc>
              <a:spcBef>
                <a:spcPts val="0"/>
              </a:spcBef>
              <a:spcAft>
                <a:spcPts val="0"/>
              </a:spcAft>
              <a:buClr>
                <a:schemeClr val="dk1"/>
              </a:buClr>
              <a:buSzPts val="1200"/>
              <a:buChar char="-"/>
            </a:pPr>
            <a:r>
              <a:rPr lang="en" sz="1200">
                <a:solidFill>
                  <a:schemeClr val="dk1"/>
                </a:solidFill>
              </a:rPr>
              <a:t>Movie Recap</a:t>
            </a:r>
            <a:endParaRPr sz="1200">
              <a:solidFill>
                <a:schemeClr val="dk1"/>
              </a:solidFill>
            </a:endParaRPr>
          </a:p>
          <a:p>
            <a:pPr marL="1371600" lvl="2" indent="-304800" algn="l" rtl="0">
              <a:lnSpc>
                <a:spcPct val="115000"/>
              </a:lnSpc>
              <a:spcBef>
                <a:spcPts val="0"/>
              </a:spcBef>
              <a:spcAft>
                <a:spcPts val="0"/>
              </a:spcAft>
              <a:buClr>
                <a:schemeClr val="dk1"/>
              </a:buClr>
              <a:buSzPts val="1200"/>
              <a:buChar char="-"/>
            </a:pPr>
            <a:r>
              <a:rPr lang="en" sz="1200">
                <a:solidFill>
                  <a:schemeClr val="dk1"/>
                </a:solidFill>
              </a:rPr>
              <a:t>顺序，相对来说故事更完整</a:t>
            </a:r>
            <a:endParaRPr sz="1200">
              <a:solidFill>
                <a:schemeClr val="dk1"/>
              </a:solidFill>
            </a:endParaRPr>
          </a:p>
          <a:p>
            <a:pPr marL="914400" lvl="1" indent="-304800" algn="l" rtl="0">
              <a:lnSpc>
                <a:spcPct val="115000"/>
              </a:lnSpc>
              <a:spcBef>
                <a:spcPts val="0"/>
              </a:spcBef>
              <a:spcAft>
                <a:spcPts val="0"/>
              </a:spcAft>
              <a:buClr>
                <a:schemeClr val="dk1"/>
              </a:buClr>
              <a:buSzPts val="1200"/>
              <a:buChar char="-"/>
            </a:pPr>
            <a:r>
              <a:rPr lang="en" sz="1200">
                <a:solidFill>
                  <a:schemeClr val="dk1"/>
                </a:solidFill>
              </a:rPr>
              <a:t>8.5w个视频</a:t>
            </a:r>
            <a:endParaRPr sz="1200">
              <a:solidFill>
                <a:schemeClr val="dk1"/>
              </a:solidFill>
            </a:endParaRPr>
          </a:p>
          <a:p>
            <a:pPr marL="914400" lvl="1" indent="-304800" algn="l" rtl="0">
              <a:lnSpc>
                <a:spcPct val="115000"/>
              </a:lnSpc>
              <a:spcBef>
                <a:spcPts val="0"/>
              </a:spcBef>
              <a:spcAft>
                <a:spcPts val="0"/>
              </a:spcAft>
              <a:buClr>
                <a:schemeClr val="dk1"/>
              </a:buClr>
              <a:buSzPts val="1200"/>
              <a:buChar char="-"/>
            </a:pPr>
            <a:r>
              <a:rPr lang="en" sz="1200">
                <a:solidFill>
                  <a:schemeClr val="dk1"/>
                </a:solidFill>
              </a:rPr>
              <a:t>134.13 seconds / video</a:t>
            </a:r>
            <a:endParaRPr sz="1200">
              <a:solidFill>
                <a:schemeClr val="dk1"/>
              </a:solidFill>
            </a:endParaRPr>
          </a:p>
          <a:p>
            <a:pPr marL="914400" lvl="1" indent="-304800" algn="l" rtl="0">
              <a:lnSpc>
                <a:spcPct val="115000"/>
              </a:lnSpc>
              <a:spcBef>
                <a:spcPts val="0"/>
              </a:spcBef>
              <a:spcAft>
                <a:spcPts val="0"/>
              </a:spcAft>
              <a:buClr>
                <a:schemeClr val="dk1"/>
              </a:buClr>
              <a:buSzPts val="1200"/>
              <a:buChar char="-"/>
            </a:pPr>
            <a:r>
              <a:rPr lang="en" sz="1200">
                <a:solidFill>
                  <a:schemeClr val="dk1"/>
                </a:solidFill>
              </a:rPr>
              <a:t>60 clips / video</a:t>
            </a:r>
            <a:endParaRPr sz="1200">
              <a:solidFill>
                <a:schemeClr val="dk1"/>
              </a:solidFill>
            </a:endParaRPr>
          </a:p>
          <a:p>
            <a:pPr marL="914400" lvl="1" indent="-304800" algn="l" rtl="0">
              <a:lnSpc>
                <a:spcPct val="115000"/>
              </a:lnSpc>
              <a:spcBef>
                <a:spcPts val="0"/>
              </a:spcBef>
              <a:spcAft>
                <a:spcPts val="0"/>
              </a:spcAft>
              <a:buClr>
                <a:schemeClr val="dk1"/>
              </a:buClr>
              <a:buSzPts val="1200"/>
              <a:buChar char="-"/>
            </a:pPr>
            <a:r>
              <a:rPr lang="en" sz="1200">
                <a:solidFill>
                  <a:schemeClr val="dk1"/>
                </a:solidFill>
              </a:rPr>
              <a:t>放了414的youtube url：</a:t>
            </a:r>
            <a:r>
              <a:rPr lang="en" sz="1200" u="sng">
                <a:solidFill>
                  <a:schemeClr val="hlink"/>
                </a:solidFill>
                <a:hlinkClick r:id="rId4"/>
              </a:rPr>
              <a:t>https://www.youtube.com/@movierecapsofficial</a:t>
            </a:r>
            <a:r>
              <a:rPr lang="en" sz="1200">
                <a:solidFill>
                  <a:schemeClr val="dk1"/>
                </a:solidFill>
              </a:rPr>
              <a:t> （已爬取完成了SceneCut）</a:t>
            </a:r>
            <a:endParaRPr sz="1200">
              <a:solidFill>
                <a:schemeClr val="dk1"/>
              </a:solidFill>
            </a:endParaRPr>
          </a:p>
          <a:p>
            <a:pPr marL="0" lvl="0" indent="0" algn="l" rtl="0">
              <a:lnSpc>
                <a:spcPct val="150000"/>
              </a:lnSpc>
              <a:spcBef>
                <a:spcPts val="0"/>
              </a:spcBef>
              <a:spcAft>
                <a:spcPts val="0"/>
              </a:spcAft>
              <a:buNone/>
            </a:pPr>
            <a:r>
              <a:rPr lang="en" sz="1200" b="1">
                <a:solidFill>
                  <a:schemeClr val="dk1"/>
                </a:solidFill>
              </a:rPr>
              <a:t>Why trailers？</a:t>
            </a:r>
            <a:endParaRPr sz="1200" b="1">
              <a:solidFill>
                <a:schemeClr val="dk1"/>
              </a:solidFill>
            </a:endParaRPr>
          </a:p>
          <a:p>
            <a:pPr marL="457200" lvl="0" indent="-292100" algn="l" rtl="0">
              <a:lnSpc>
                <a:spcPct val="150000"/>
              </a:lnSpc>
              <a:spcBef>
                <a:spcPts val="0"/>
              </a:spcBef>
              <a:spcAft>
                <a:spcPts val="0"/>
              </a:spcAft>
              <a:buClr>
                <a:schemeClr val="dk1"/>
              </a:buClr>
              <a:buSzPts val="1000"/>
              <a:buAutoNum type="arabicPeriod"/>
            </a:pPr>
            <a:r>
              <a:rPr lang="en" sz="1000">
                <a:solidFill>
                  <a:schemeClr val="dk1"/>
                </a:solidFill>
              </a:rPr>
              <a:t>解释：故事性强</a:t>
            </a:r>
            <a:endParaRPr sz="1000">
              <a:solidFill>
                <a:schemeClr val="dk1"/>
              </a:solidFill>
            </a:endParaRPr>
          </a:p>
          <a:p>
            <a:pPr marL="457200" lvl="0" indent="-292100" algn="l" rtl="0">
              <a:lnSpc>
                <a:spcPct val="150000"/>
              </a:lnSpc>
              <a:spcBef>
                <a:spcPts val="0"/>
              </a:spcBef>
              <a:spcAft>
                <a:spcPts val="0"/>
              </a:spcAft>
              <a:buClr>
                <a:schemeClr val="dk1"/>
              </a:buClr>
              <a:buSzPts val="1000"/>
              <a:buAutoNum type="arabicPeriod"/>
            </a:pPr>
            <a:r>
              <a:rPr lang="en" sz="1000">
                <a:solidFill>
                  <a:schemeClr val="dk1"/>
                </a:solidFill>
              </a:rPr>
              <a:t>做靠近trailers这个数据类型的任务：Video summarization等 </a:t>
            </a:r>
            <a:endParaRPr sz="1200">
              <a:solidFill>
                <a:schemeClr val="dk1"/>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479" name="Google Shape;479;p44"/>
          <p:cNvSpPr txBox="1"/>
          <p:nvPr/>
        </p:nvSpPr>
        <p:spPr>
          <a:xfrm>
            <a:off x="532130" y="302260"/>
            <a:ext cx="8520300" cy="308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0">
              <a:latin typeface="Lexend Medium"/>
              <a:ea typeface="Lexend Medium"/>
              <a:cs typeface="Lexend Medium"/>
              <a:sym typeface="Lexend Medium"/>
            </a:endParaRPr>
          </a:p>
        </p:txBody>
      </p:sp>
      <p:sp>
        <p:nvSpPr>
          <p:cNvPr id="480" name="Google Shape;480;p44"/>
          <p:cNvSpPr txBox="1"/>
          <p:nvPr/>
        </p:nvSpPr>
        <p:spPr>
          <a:xfrm>
            <a:off x="532125" y="681625"/>
            <a:ext cx="7847400" cy="4725300"/>
          </a:xfrm>
          <a:prstGeom prst="rect">
            <a:avLst/>
          </a:prstGeom>
          <a:noFill/>
          <a:ln>
            <a:noFill/>
          </a:ln>
        </p:spPr>
        <p:txBody>
          <a:bodyPr spcFirstLastPara="1" wrap="square" lIns="91425" tIns="91425" rIns="91425" bIns="91425" anchor="t" anchorCtr="0">
            <a:spAutoFit/>
          </a:bodyPr>
          <a:lstStyle/>
          <a:p>
            <a:pPr marL="457200" marR="0" lvl="0" indent="-292100" algn="l" rtl="0">
              <a:lnSpc>
                <a:spcPct val="150000"/>
              </a:lnSpc>
              <a:spcBef>
                <a:spcPts val="0"/>
              </a:spcBef>
              <a:spcAft>
                <a:spcPts val="0"/>
              </a:spcAft>
              <a:buSzPts val="1000"/>
              <a:buAutoNum type="arabicPeriod"/>
            </a:pPr>
            <a:r>
              <a:rPr lang="en" sz="1000"/>
              <a:t>整体方向 </a:t>
            </a:r>
            <a:endParaRPr sz="1000"/>
          </a:p>
          <a:p>
            <a:pPr marL="914400" lvl="1" indent="-292100" algn="l" rtl="0">
              <a:lnSpc>
                <a:spcPct val="150000"/>
              </a:lnSpc>
              <a:spcBef>
                <a:spcPts val="0"/>
              </a:spcBef>
              <a:spcAft>
                <a:spcPts val="0"/>
              </a:spcAft>
              <a:buClr>
                <a:schemeClr val="dk1"/>
              </a:buClr>
              <a:buSzPts val="1000"/>
              <a:buAutoNum type="alphaLcPeriod"/>
            </a:pPr>
            <a:r>
              <a:rPr lang="en" sz="1000">
                <a:solidFill>
                  <a:schemeClr val="dk1"/>
                </a:solidFill>
              </a:rPr>
              <a:t>StoryTelling:</a:t>
            </a:r>
            <a:endParaRPr sz="1000">
              <a:solidFill>
                <a:schemeClr val="dk1"/>
              </a:solidFill>
            </a:endParaRPr>
          </a:p>
          <a:p>
            <a:pPr marL="1371600" lvl="2" indent="-292100" algn="l" rtl="0">
              <a:lnSpc>
                <a:spcPct val="150000"/>
              </a:lnSpc>
              <a:spcBef>
                <a:spcPts val="0"/>
              </a:spcBef>
              <a:spcAft>
                <a:spcPts val="0"/>
              </a:spcAft>
              <a:buClr>
                <a:schemeClr val="dk1"/>
              </a:buClr>
              <a:buSzPts val="1000"/>
              <a:buAutoNum type="romanLcPeriod"/>
            </a:pPr>
            <a:r>
              <a:rPr lang="en" sz="1000">
                <a:solidFill>
                  <a:schemeClr val="dk1"/>
                </a:solidFill>
              </a:rPr>
              <a:t>目前问题：</a:t>
            </a:r>
            <a:endParaRPr sz="1000">
              <a:solidFill>
                <a:schemeClr val="dk1"/>
              </a:solidFill>
            </a:endParaRPr>
          </a:p>
          <a:p>
            <a:pPr marL="1828800" lvl="3" indent="-292100" algn="l" rtl="0">
              <a:lnSpc>
                <a:spcPct val="150000"/>
              </a:lnSpc>
              <a:spcBef>
                <a:spcPts val="0"/>
              </a:spcBef>
              <a:spcAft>
                <a:spcPts val="0"/>
              </a:spcAft>
              <a:buClr>
                <a:schemeClr val="dk1"/>
              </a:buClr>
              <a:buSzPts val="1000"/>
              <a:buAutoNum type="arabicPeriod"/>
            </a:pPr>
            <a:r>
              <a:rPr lang="en" sz="900">
                <a:solidFill>
                  <a:schemeClr val="dk2"/>
                </a:solidFill>
              </a:rPr>
              <a:t>youtube trailer的故事性（完整的故事线能不能生成出来）；</a:t>
            </a:r>
            <a:endParaRPr sz="900">
              <a:solidFill>
                <a:schemeClr val="dk2"/>
              </a:solidFill>
            </a:endParaRPr>
          </a:p>
          <a:p>
            <a:pPr marL="1828800" lvl="3" indent="-292100" algn="l" rtl="0">
              <a:lnSpc>
                <a:spcPct val="150000"/>
              </a:lnSpc>
              <a:spcBef>
                <a:spcPts val="0"/>
              </a:spcBef>
              <a:spcAft>
                <a:spcPts val="0"/>
              </a:spcAft>
              <a:buClr>
                <a:schemeClr val="dk1"/>
              </a:buClr>
              <a:buSzPts val="1000"/>
              <a:buAutoNum type="arabicPeriod"/>
            </a:pPr>
            <a:r>
              <a:rPr lang="en" sz="900">
                <a:solidFill>
                  <a:schemeClr val="dk2"/>
                </a:solidFill>
              </a:rPr>
              <a:t>主角人物重新识别/规定好的问题（可以通过</a:t>
            </a:r>
            <a:r>
              <a:rPr lang="en" sz="900" b="1">
                <a:solidFill>
                  <a:schemeClr val="dk2"/>
                </a:solidFill>
              </a:rPr>
              <a:t>招人标</a:t>
            </a:r>
            <a:r>
              <a:rPr lang="en" sz="900">
                <a:solidFill>
                  <a:schemeClr val="dk2"/>
                </a:solidFill>
              </a:rPr>
              <a:t>来解决）；</a:t>
            </a:r>
            <a:endParaRPr sz="1000">
              <a:solidFill>
                <a:schemeClr val="dk1"/>
              </a:solidFill>
            </a:endParaRPr>
          </a:p>
          <a:p>
            <a:pPr marL="914400" lvl="1" indent="-292100" algn="l" rtl="0">
              <a:lnSpc>
                <a:spcPct val="150000"/>
              </a:lnSpc>
              <a:spcBef>
                <a:spcPts val="0"/>
              </a:spcBef>
              <a:spcAft>
                <a:spcPts val="0"/>
              </a:spcAft>
              <a:buClr>
                <a:schemeClr val="dk1"/>
              </a:buClr>
              <a:buSzPts val="1000"/>
              <a:buAutoNum type="alphaLcPeriod"/>
            </a:pPr>
            <a:r>
              <a:rPr lang="en" sz="1000">
                <a:solidFill>
                  <a:schemeClr val="dk1"/>
                </a:solidFill>
              </a:rPr>
              <a:t>Interleaved Video Dataset</a:t>
            </a:r>
            <a:endParaRPr sz="1000">
              <a:solidFill>
                <a:schemeClr val="dk1"/>
              </a:solidFill>
            </a:endParaRPr>
          </a:p>
          <a:p>
            <a:pPr marL="1371600" lvl="2" indent="-292100" algn="l" rtl="0">
              <a:lnSpc>
                <a:spcPct val="150000"/>
              </a:lnSpc>
              <a:spcBef>
                <a:spcPts val="0"/>
              </a:spcBef>
              <a:spcAft>
                <a:spcPts val="0"/>
              </a:spcAft>
              <a:buClr>
                <a:schemeClr val="dk1"/>
              </a:buClr>
              <a:buSzPts val="1000"/>
              <a:buAutoNum type="romanLcPeriod"/>
            </a:pPr>
            <a:r>
              <a:rPr lang="en" sz="1000">
                <a:solidFill>
                  <a:schemeClr val="dk1"/>
                </a:solidFill>
              </a:rPr>
              <a:t>story作为一个extention</a:t>
            </a:r>
            <a:endParaRPr sz="1000">
              <a:solidFill>
                <a:schemeClr val="dk1"/>
              </a:solidFill>
            </a:endParaRPr>
          </a:p>
          <a:p>
            <a:pPr marL="457200" lvl="0" indent="-292100" algn="l" rtl="0">
              <a:lnSpc>
                <a:spcPct val="150000"/>
              </a:lnSpc>
              <a:spcBef>
                <a:spcPts val="0"/>
              </a:spcBef>
              <a:spcAft>
                <a:spcPts val="0"/>
              </a:spcAft>
              <a:buClr>
                <a:schemeClr val="dk1"/>
              </a:buClr>
              <a:buSzPts val="1000"/>
              <a:buAutoNum type="arabicPeriod"/>
            </a:pPr>
            <a:r>
              <a:rPr lang="en" sz="1000">
                <a:solidFill>
                  <a:schemeClr val="dk1"/>
                </a:solidFill>
              </a:rPr>
              <a:t>Baselines  → 对于 Neurips dataset track 非必须</a:t>
            </a:r>
            <a:endParaRPr sz="1000">
              <a:solidFill>
                <a:schemeClr val="dk1"/>
              </a:solidFill>
            </a:endParaRPr>
          </a:p>
          <a:p>
            <a:pPr marL="914400" lvl="1" indent="-292100" algn="l" rtl="0">
              <a:lnSpc>
                <a:spcPct val="150000"/>
              </a:lnSpc>
              <a:spcBef>
                <a:spcPts val="0"/>
              </a:spcBef>
              <a:spcAft>
                <a:spcPts val="0"/>
              </a:spcAft>
              <a:buClr>
                <a:schemeClr val="dk1"/>
              </a:buClr>
              <a:buSzPts val="1000"/>
              <a:buAutoNum type="alphaLcPeriod"/>
            </a:pPr>
            <a:r>
              <a:rPr lang="en" sz="1000">
                <a:solidFill>
                  <a:schemeClr val="dk1"/>
                </a:solidFill>
              </a:rPr>
              <a:t>Understanding </a:t>
            </a:r>
            <a:endParaRPr sz="1000">
              <a:solidFill>
                <a:schemeClr val="dk1"/>
              </a:solidFill>
            </a:endParaRPr>
          </a:p>
          <a:p>
            <a:pPr marL="1371600" lvl="2" indent="-292100" algn="l" rtl="0">
              <a:lnSpc>
                <a:spcPct val="150000"/>
              </a:lnSpc>
              <a:spcBef>
                <a:spcPts val="0"/>
              </a:spcBef>
              <a:spcAft>
                <a:spcPts val="0"/>
              </a:spcAft>
              <a:buClr>
                <a:schemeClr val="dk1"/>
              </a:buClr>
              <a:buSzPts val="1000"/>
              <a:buAutoNum type="romanLcPeriod"/>
            </a:pPr>
            <a:r>
              <a:rPr lang="en" sz="1000">
                <a:solidFill>
                  <a:schemeClr val="dk1"/>
                </a:solidFill>
              </a:rPr>
              <a:t>caption：frame / video / tag分类 （</a:t>
            </a:r>
            <a:r>
              <a:rPr lang="en" sz="800">
                <a:solidFill>
                  <a:schemeClr val="dk1"/>
                </a:solidFill>
              </a:rPr>
              <a:t>题材类型，motion类型</a:t>
            </a:r>
            <a:r>
              <a:rPr lang="en" sz="1000">
                <a:solidFill>
                  <a:schemeClr val="dk1"/>
                </a:solidFill>
              </a:rPr>
              <a:t>）</a:t>
            </a:r>
            <a:endParaRPr sz="1000">
              <a:solidFill>
                <a:schemeClr val="dk1"/>
              </a:solidFill>
            </a:endParaRPr>
          </a:p>
          <a:p>
            <a:pPr marL="1371600" lvl="2" indent="-292100" algn="l" rtl="0">
              <a:lnSpc>
                <a:spcPct val="150000"/>
              </a:lnSpc>
              <a:spcBef>
                <a:spcPts val="0"/>
              </a:spcBef>
              <a:spcAft>
                <a:spcPts val="0"/>
              </a:spcAft>
              <a:buClr>
                <a:schemeClr val="dk1"/>
              </a:buClr>
              <a:buSzPts val="1000"/>
              <a:buAutoNum type="romanLcPeriod"/>
            </a:pPr>
            <a:r>
              <a:rPr lang="en" sz="1000">
                <a:solidFill>
                  <a:schemeClr val="dk1"/>
                </a:solidFill>
              </a:rPr>
              <a:t>VQA</a:t>
            </a:r>
            <a:endParaRPr sz="1000">
              <a:solidFill>
                <a:schemeClr val="dk1"/>
              </a:solidFill>
            </a:endParaRPr>
          </a:p>
          <a:p>
            <a:pPr marL="914400" lvl="1" indent="-292100" algn="l" rtl="0">
              <a:lnSpc>
                <a:spcPct val="150000"/>
              </a:lnSpc>
              <a:spcBef>
                <a:spcPts val="0"/>
              </a:spcBef>
              <a:spcAft>
                <a:spcPts val="0"/>
              </a:spcAft>
              <a:buClr>
                <a:schemeClr val="dk1"/>
              </a:buClr>
              <a:buSzPts val="1000"/>
              <a:buAutoNum type="alphaLcPeriod"/>
            </a:pPr>
            <a:r>
              <a:rPr lang="en" sz="1000">
                <a:solidFill>
                  <a:schemeClr val="dk1"/>
                </a:solidFill>
              </a:rPr>
              <a:t>Generation </a:t>
            </a:r>
            <a:endParaRPr sz="1000">
              <a:solidFill>
                <a:schemeClr val="dk1"/>
              </a:solidFill>
            </a:endParaRPr>
          </a:p>
          <a:p>
            <a:pPr marL="1371600" lvl="2" indent="-292100" algn="l" rtl="0">
              <a:lnSpc>
                <a:spcPct val="150000"/>
              </a:lnSpc>
              <a:spcBef>
                <a:spcPts val="0"/>
              </a:spcBef>
              <a:spcAft>
                <a:spcPts val="0"/>
              </a:spcAft>
              <a:buClr>
                <a:schemeClr val="dk1"/>
              </a:buClr>
              <a:buSzPts val="1000"/>
              <a:buAutoNum type="romanLcPeriod"/>
            </a:pPr>
            <a:r>
              <a:rPr lang="en" sz="1000">
                <a:solidFill>
                  <a:schemeClr val="dk1"/>
                </a:solidFill>
              </a:rPr>
              <a:t>Text2vid clip --&gt; need a baseline</a:t>
            </a:r>
            <a:endParaRPr sz="1000">
              <a:solidFill>
                <a:schemeClr val="dk1"/>
              </a:solidFill>
            </a:endParaRPr>
          </a:p>
          <a:p>
            <a:pPr marL="1371600" lvl="2" indent="-292100" algn="l" rtl="0">
              <a:lnSpc>
                <a:spcPct val="150000"/>
              </a:lnSpc>
              <a:spcBef>
                <a:spcPts val="0"/>
              </a:spcBef>
              <a:spcAft>
                <a:spcPts val="0"/>
              </a:spcAft>
              <a:buClr>
                <a:schemeClr val="dk1"/>
              </a:buClr>
              <a:buSzPts val="1000"/>
              <a:buAutoNum type="romanLcPeriod"/>
            </a:pPr>
            <a:r>
              <a:rPr lang="en" sz="1000">
                <a:solidFill>
                  <a:schemeClr val="dk1"/>
                </a:solidFill>
              </a:rPr>
              <a:t>video prompt video, generate following video</a:t>
            </a:r>
            <a:endParaRPr sz="1000">
              <a:solidFill>
                <a:schemeClr val="dk1"/>
              </a:solidFill>
            </a:endParaRPr>
          </a:p>
          <a:p>
            <a:pPr marL="1828800" lvl="3" indent="-292100" algn="l" rtl="0">
              <a:lnSpc>
                <a:spcPct val="150000"/>
              </a:lnSpc>
              <a:spcBef>
                <a:spcPts val="0"/>
              </a:spcBef>
              <a:spcAft>
                <a:spcPts val="0"/>
              </a:spcAft>
              <a:buClr>
                <a:schemeClr val="dk1"/>
              </a:buClr>
              <a:buSzPts val="1000"/>
              <a:buAutoNum type="arabicPeriod"/>
            </a:pPr>
            <a:r>
              <a:rPr lang="en" sz="1000">
                <a:solidFill>
                  <a:schemeClr val="dk1"/>
                </a:solidFill>
              </a:rPr>
              <a:t>Baselines：VideoDirectorGPT, VideoDrafter, &lt; gpt + text2video&gt;; </a:t>
            </a:r>
            <a:endParaRPr sz="1000">
              <a:solidFill>
                <a:schemeClr val="dk1"/>
              </a:solidFill>
            </a:endParaRPr>
          </a:p>
          <a:p>
            <a:pPr marL="1828800" lvl="3" indent="-292100" algn="l" rtl="0">
              <a:lnSpc>
                <a:spcPct val="150000"/>
              </a:lnSpc>
              <a:spcBef>
                <a:spcPts val="0"/>
              </a:spcBef>
              <a:spcAft>
                <a:spcPts val="0"/>
              </a:spcAft>
              <a:buClr>
                <a:schemeClr val="dk1"/>
              </a:buClr>
              <a:buSzPts val="1000"/>
              <a:buAutoNum type="arabicPeriod"/>
            </a:pPr>
            <a:r>
              <a:rPr lang="en" sz="1000">
                <a:solidFill>
                  <a:schemeClr val="dk1"/>
                </a:solidFill>
              </a:rPr>
              <a:t>一致性评价问题</a:t>
            </a:r>
            <a:endParaRPr sz="1000">
              <a:solidFill>
                <a:schemeClr val="dk1"/>
              </a:solidFill>
            </a:endParaRPr>
          </a:p>
          <a:p>
            <a:pPr marL="2286000" lvl="4" indent="-292100" algn="l" rtl="0">
              <a:lnSpc>
                <a:spcPct val="150000"/>
              </a:lnSpc>
              <a:spcBef>
                <a:spcPts val="0"/>
              </a:spcBef>
              <a:spcAft>
                <a:spcPts val="0"/>
              </a:spcAft>
              <a:buClr>
                <a:schemeClr val="dk1"/>
              </a:buClr>
              <a:buSzPts val="1000"/>
              <a:buAutoNum type="alphaLcPeriod"/>
            </a:pPr>
            <a:r>
              <a:rPr lang="en" sz="1000">
                <a:solidFill>
                  <a:schemeClr val="dk1"/>
                </a:solidFill>
              </a:rPr>
              <a:t>CLIP， SAM提取mask，计算距离：人物一致性 / 场景一致性 + inter/intra clip evaluation</a:t>
            </a:r>
            <a:endParaRPr sz="1000">
              <a:solidFill>
                <a:schemeClr val="dk1"/>
              </a:solidFill>
            </a:endParaRPr>
          </a:p>
          <a:p>
            <a:pPr marL="2286000" lvl="4" indent="-292100" algn="l" rtl="0">
              <a:lnSpc>
                <a:spcPct val="150000"/>
              </a:lnSpc>
              <a:spcBef>
                <a:spcPts val="0"/>
              </a:spcBef>
              <a:spcAft>
                <a:spcPts val="0"/>
              </a:spcAft>
              <a:buClr>
                <a:schemeClr val="dk1"/>
              </a:buClr>
              <a:buSzPts val="1000"/>
              <a:buAutoNum type="alphaLcPeriod"/>
            </a:pPr>
            <a:r>
              <a:rPr lang="en" sz="1000">
                <a:solidFill>
                  <a:schemeClr val="dk1"/>
                </a:solidFill>
              </a:rPr>
              <a:t>User study </a:t>
            </a:r>
            <a:endParaRPr sz="1000">
              <a:solidFill>
                <a:schemeClr val="dk1"/>
              </a:solidFill>
            </a:endParaRPr>
          </a:p>
          <a:p>
            <a:pPr marL="2286000" lvl="4" indent="-292100" algn="l" rtl="0">
              <a:lnSpc>
                <a:spcPct val="150000"/>
              </a:lnSpc>
              <a:spcBef>
                <a:spcPts val="0"/>
              </a:spcBef>
              <a:spcAft>
                <a:spcPts val="0"/>
              </a:spcAft>
              <a:buClr>
                <a:schemeClr val="dk1"/>
              </a:buClr>
              <a:buSzPts val="1000"/>
              <a:buAutoNum type="alphaLcPeriod"/>
            </a:pPr>
            <a:r>
              <a:rPr lang="en" sz="1000">
                <a:solidFill>
                  <a:schemeClr val="dk1"/>
                </a:solidFill>
              </a:rPr>
              <a:t>future direction/ limitation 目前没有做的好的工作 ；</a:t>
            </a:r>
            <a:endParaRPr sz="1000">
              <a:solidFill>
                <a:schemeClr val="dk1"/>
              </a:solidFill>
            </a:endParaRPr>
          </a:p>
          <a:p>
            <a:pPr marL="0" lvl="0" indent="0" algn="l" rtl="0">
              <a:lnSpc>
                <a:spcPct val="150000"/>
              </a:lnSpc>
              <a:spcBef>
                <a:spcPts val="0"/>
              </a:spcBef>
              <a:spcAft>
                <a:spcPts val="0"/>
              </a:spcAft>
              <a:buNone/>
            </a:pPr>
            <a:endParaRPr sz="1000">
              <a:solidFill>
                <a:schemeClr val="dk1"/>
              </a:solidFill>
            </a:endParaRPr>
          </a:p>
        </p:txBody>
      </p:sp>
      <p:sp>
        <p:nvSpPr>
          <p:cNvPr id="481" name="Google Shape;481;p44"/>
          <p:cNvSpPr txBox="1">
            <a:spLocks noGrp="1"/>
          </p:cNvSpPr>
          <p:nvPr>
            <p:ph type="title"/>
          </p:nvPr>
        </p:nvSpPr>
        <p:spPr>
          <a:xfrm>
            <a:off x="532130" y="302260"/>
            <a:ext cx="8520300" cy="308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思路和方向</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85"/>
        <p:cNvGrpSpPr/>
        <p:nvPr/>
      </p:nvGrpSpPr>
      <p:grpSpPr>
        <a:xfrm>
          <a:off x="0" y="0"/>
          <a:ext cx="0" cy="0"/>
          <a:chOff x="0" y="0"/>
          <a:chExt cx="0" cy="0"/>
        </a:xfrm>
      </p:grpSpPr>
      <p:sp>
        <p:nvSpPr>
          <p:cNvPr id="486" name="Google Shape;486;p45"/>
          <p:cNvSpPr txBox="1"/>
          <p:nvPr/>
        </p:nvSpPr>
        <p:spPr>
          <a:xfrm>
            <a:off x="532130" y="302260"/>
            <a:ext cx="8520300" cy="308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0">
              <a:latin typeface="Lexend Medium"/>
              <a:ea typeface="Lexend Medium"/>
              <a:cs typeface="Lexend Medium"/>
              <a:sym typeface="Lexend Medium"/>
            </a:endParaRPr>
          </a:p>
        </p:txBody>
      </p:sp>
      <p:sp>
        <p:nvSpPr>
          <p:cNvPr id="487" name="Google Shape;487;p45"/>
          <p:cNvSpPr txBox="1">
            <a:spLocks noGrp="1"/>
          </p:cNvSpPr>
          <p:nvPr>
            <p:ph type="title"/>
          </p:nvPr>
        </p:nvSpPr>
        <p:spPr>
          <a:xfrm>
            <a:off x="532130" y="302260"/>
            <a:ext cx="8520300" cy="308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Related Works</a:t>
            </a:r>
            <a:endParaRPr/>
          </a:p>
        </p:txBody>
      </p:sp>
      <p:sp>
        <p:nvSpPr>
          <p:cNvPr id="488" name="Google Shape;488;p45"/>
          <p:cNvSpPr txBox="1"/>
          <p:nvPr/>
        </p:nvSpPr>
        <p:spPr>
          <a:xfrm>
            <a:off x="362450" y="969350"/>
            <a:ext cx="8110200" cy="23634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100">
                <a:solidFill>
                  <a:schemeClr val="dk1"/>
                </a:solidFill>
              </a:rPr>
              <a:t>比较重要的baseline </a:t>
            </a:r>
            <a:endParaRPr sz="1100">
              <a:solidFill>
                <a:schemeClr val="dk1"/>
              </a:solidFill>
            </a:endParaRPr>
          </a:p>
          <a:p>
            <a:pPr marL="457200" lvl="0" indent="-298450" algn="l" rtl="0">
              <a:lnSpc>
                <a:spcPct val="115000"/>
              </a:lnSpc>
              <a:spcBef>
                <a:spcPts val="0"/>
              </a:spcBef>
              <a:spcAft>
                <a:spcPts val="0"/>
              </a:spcAft>
              <a:buClr>
                <a:schemeClr val="dk1"/>
              </a:buClr>
              <a:buSzPts val="1100"/>
              <a:buChar char="-"/>
            </a:pPr>
            <a:r>
              <a:rPr lang="en" sz="1100">
                <a:solidFill>
                  <a:schemeClr val="dk1"/>
                </a:solidFill>
              </a:rPr>
              <a:t>VIST Dataset: </a:t>
            </a:r>
            <a:r>
              <a:rPr lang="en" sz="1100" u="sng">
                <a:solidFill>
                  <a:schemeClr val="hlink"/>
                </a:solidFill>
                <a:hlinkClick r:id="rId3"/>
              </a:rPr>
              <a:t>https://visionandlanguage.net/VIST/</a:t>
            </a:r>
            <a:endParaRPr sz="1100">
              <a:solidFill>
                <a:schemeClr val="dk1"/>
              </a:solidFill>
            </a:endParaRPr>
          </a:p>
          <a:p>
            <a:pPr marL="457200" lvl="0" indent="-298450" algn="l" rtl="0">
              <a:lnSpc>
                <a:spcPct val="115000"/>
              </a:lnSpc>
              <a:spcBef>
                <a:spcPts val="0"/>
              </a:spcBef>
              <a:spcAft>
                <a:spcPts val="0"/>
              </a:spcAft>
              <a:buClr>
                <a:schemeClr val="dk1"/>
              </a:buClr>
              <a:buSzPts val="1100"/>
              <a:buChar char="-"/>
            </a:pPr>
            <a:r>
              <a:rPr lang="en" sz="1100">
                <a:solidFill>
                  <a:schemeClr val="dk1"/>
                </a:solidFill>
              </a:rPr>
              <a:t>Show Me a Video: A Large-Scale Narrated Video Dataset for Coherent Story Illustration </a:t>
            </a:r>
            <a:endParaRPr sz="1100">
              <a:solidFill>
                <a:schemeClr val="dk1"/>
              </a:solidFill>
            </a:endParaRPr>
          </a:p>
          <a:p>
            <a:pPr marL="0" lvl="0" indent="0" algn="l" rtl="0">
              <a:spcBef>
                <a:spcPts val="0"/>
              </a:spcBef>
              <a:spcAft>
                <a:spcPts val="0"/>
              </a:spcAft>
              <a:buNone/>
            </a:pPr>
            <a:endParaRPr sz="1100">
              <a:solidFill>
                <a:schemeClr val="dk1"/>
              </a:solidFill>
            </a:endParaRPr>
          </a:p>
          <a:p>
            <a:pPr marL="0" lvl="0" indent="0" algn="l" rtl="0">
              <a:spcBef>
                <a:spcPts val="0"/>
              </a:spcBef>
              <a:spcAft>
                <a:spcPts val="0"/>
              </a:spcAft>
              <a:buNone/>
            </a:pPr>
            <a:r>
              <a:rPr lang="en" sz="1100">
                <a:solidFill>
                  <a:schemeClr val="dk1"/>
                </a:solidFill>
              </a:rPr>
              <a:t>Please review the dataset setting of the following benchmark papers:</a:t>
            </a:r>
            <a:endParaRPr sz="1100">
              <a:solidFill>
                <a:schemeClr val="dk1"/>
              </a:solidFill>
            </a:endParaRPr>
          </a:p>
          <a:p>
            <a:pPr marL="457200" lvl="0" indent="-298450" algn="l" rtl="0">
              <a:lnSpc>
                <a:spcPct val="115000"/>
              </a:lnSpc>
              <a:spcBef>
                <a:spcPts val="1200"/>
              </a:spcBef>
              <a:spcAft>
                <a:spcPts val="0"/>
              </a:spcAft>
              <a:buClr>
                <a:schemeClr val="dk1"/>
              </a:buClr>
              <a:buSzPts val="1100"/>
              <a:buChar char="●"/>
            </a:pPr>
            <a:r>
              <a:rPr lang="en" sz="1100" b="1">
                <a:solidFill>
                  <a:schemeClr val="dk1"/>
                </a:solidFill>
              </a:rPr>
              <a:t>MiniGPT-5</a:t>
            </a:r>
            <a:endParaRPr sz="1100" b="1">
              <a:solidFill>
                <a:schemeClr val="dk1"/>
              </a:solidFill>
            </a:endParaRPr>
          </a:p>
          <a:p>
            <a:pPr marL="457200" lvl="0" indent="-298450" algn="l" rtl="0">
              <a:lnSpc>
                <a:spcPct val="115000"/>
              </a:lnSpc>
              <a:spcBef>
                <a:spcPts val="0"/>
              </a:spcBef>
              <a:spcAft>
                <a:spcPts val="0"/>
              </a:spcAft>
              <a:buClr>
                <a:schemeClr val="dk1"/>
              </a:buClr>
              <a:buSzPts val="1100"/>
              <a:buChar char="●"/>
            </a:pPr>
            <a:r>
              <a:rPr lang="en" sz="1100">
                <a:solidFill>
                  <a:schemeClr val="dk1"/>
                </a:solidFill>
              </a:rPr>
              <a:t>Emu</a:t>
            </a:r>
            <a:endParaRPr sz="1100">
              <a:solidFill>
                <a:schemeClr val="dk1"/>
              </a:solidFill>
            </a:endParaRPr>
          </a:p>
          <a:p>
            <a:pPr marL="457200" lvl="0" indent="-298450" algn="l" rtl="0">
              <a:lnSpc>
                <a:spcPct val="115000"/>
              </a:lnSpc>
              <a:spcBef>
                <a:spcPts val="0"/>
              </a:spcBef>
              <a:spcAft>
                <a:spcPts val="0"/>
              </a:spcAft>
              <a:buClr>
                <a:schemeClr val="dk1"/>
              </a:buClr>
              <a:buSzPts val="1100"/>
              <a:buChar char="●"/>
            </a:pPr>
            <a:r>
              <a:rPr lang="en" sz="1100">
                <a:solidFill>
                  <a:schemeClr val="dk1"/>
                </a:solidFill>
              </a:rPr>
              <a:t>DreamLLM</a:t>
            </a:r>
            <a:endParaRPr sz="1100">
              <a:solidFill>
                <a:schemeClr val="dk1"/>
              </a:solidFill>
            </a:endParaRPr>
          </a:p>
          <a:p>
            <a:pPr marL="0" lvl="0" indent="0" algn="l" rtl="0">
              <a:lnSpc>
                <a:spcPct val="115000"/>
              </a:lnSpc>
              <a:spcBef>
                <a:spcPts val="1200"/>
              </a:spcBef>
              <a:spcAft>
                <a:spcPts val="0"/>
              </a:spcAft>
              <a:buNone/>
            </a:pPr>
            <a:r>
              <a:rPr lang="en" sz="1100">
                <a:solidFill>
                  <a:schemeClr val="dk1"/>
                </a:solidFill>
              </a:rPr>
              <a:t>The Next Chapter: A Study of Large Language Models in Storytelling https://arxiv.org/pdf/2301.09790.pdf</a:t>
            </a:r>
            <a:endParaRPr sz="1100">
              <a:solidFill>
                <a:schemeClr val="dk1"/>
              </a:solidFill>
            </a:endParaRPr>
          </a:p>
          <a:p>
            <a:pPr marL="0" lvl="0" indent="0" algn="l" rtl="0">
              <a:spcBef>
                <a:spcPts val="0"/>
              </a:spcBef>
              <a:spcAft>
                <a:spcPts val="0"/>
              </a:spcAft>
              <a:buNone/>
            </a:pPr>
            <a:r>
              <a:rPr lang="en" sz="1100" b="1">
                <a:solidFill>
                  <a:schemeClr val="dk1"/>
                </a:solidFill>
              </a:rPr>
              <a:t>InternVid: A Large-scale Video-Text Dataset for Multimodal Understanding and Generation</a:t>
            </a:r>
            <a:r>
              <a:rPr lang="en" sz="1100">
                <a:solidFill>
                  <a:schemeClr val="dk1"/>
                </a:solidFill>
              </a:rPr>
              <a:t> (13 Jul 2023) Wang, Yi, et al.</a:t>
            </a:r>
            <a:endParaRPr sz="1100">
              <a:solidFill>
                <a:schemeClr val="dk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16"/>
          <p:cNvSpPr txBox="1">
            <a:spLocks noGrp="1"/>
          </p:cNvSpPr>
          <p:nvPr>
            <p:ph type="title"/>
          </p:nvPr>
        </p:nvSpPr>
        <p:spPr>
          <a:xfrm>
            <a:off x="532130" y="302260"/>
            <a:ext cx="8520300" cy="308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16"/>
          <p:cNvSpPr txBox="1">
            <a:spLocks noGrp="1"/>
          </p:cNvSpPr>
          <p:nvPr>
            <p:ph type="subTitle" idx="1"/>
          </p:nvPr>
        </p:nvSpPr>
        <p:spPr>
          <a:xfrm>
            <a:off x="532765" y="610235"/>
            <a:ext cx="8519100" cy="198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9" name="Google Shape;179;p16"/>
          <p:cNvGrpSpPr/>
          <p:nvPr/>
        </p:nvGrpSpPr>
        <p:grpSpPr>
          <a:xfrm>
            <a:off x="297873" y="2133600"/>
            <a:ext cx="885600" cy="838200"/>
            <a:chOff x="304800" y="2133600"/>
            <a:chExt cx="885600" cy="838200"/>
          </a:xfrm>
        </p:grpSpPr>
        <p:sp>
          <p:nvSpPr>
            <p:cNvPr id="180" name="Google Shape;180;p16"/>
            <p:cNvSpPr/>
            <p:nvPr/>
          </p:nvSpPr>
          <p:spPr>
            <a:xfrm>
              <a:off x="304800" y="2133600"/>
              <a:ext cx="885600" cy="838200"/>
            </a:xfrm>
            <a:prstGeom prst="can">
              <a:avLst>
                <a:gd name="adj" fmla="val 25000"/>
              </a:avLst>
            </a:prstGeom>
            <a:solidFill>
              <a:srgbClr val="92CA7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81" name="Google Shape;181;p16"/>
            <p:cNvSpPr txBox="1"/>
            <p:nvPr/>
          </p:nvSpPr>
          <p:spPr>
            <a:xfrm>
              <a:off x="316727" y="2402400"/>
              <a:ext cx="8730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b="1" dirty="0">
                  <a:solidFill>
                    <a:schemeClr val="dk1"/>
                  </a:solidFill>
                  <a:latin typeface="Times New Roman"/>
                  <a:ea typeface="Times New Roman"/>
                  <a:cs typeface="Times New Roman"/>
                  <a:sym typeface="Times New Roman"/>
                </a:rPr>
                <a:t>Source Video Data</a:t>
              </a:r>
              <a:endParaRPr sz="1000" dirty="0">
                <a:solidFill>
                  <a:schemeClr val="dk1"/>
                </a:solidFill>
                <a:latin typeface="Times New Roman"/>
                <a:ea typeface="Times New Roman"/>
                <a:cs typeface="Times New Roman"/>
                <a:sym typeface="Times New Roman"/>
              </a:endParaRPr>
            </a:p>
          </p:txBody>
        </p:sp>
      </p:grpSp>
      <p:grpSp>
        <p:nvGrpSpPr>
          <p:cNvPr id="182" name="Google Shape;182;p16"/>
          <p:cNvGrpSpPr/>
          <p:nvPr/>
        </p:nvGrpSpPr>
        <p:grpSpPr>
          <a:xfrm>
            <a:off x="1334000" y="2152650"/>
            <a:ext cx="1524000" cy="838200"/>
            <a:chOff x="1181100" y="2152650"/>
            <a:chExt cx="1524000" cy="838200"/>
          </a:xfrm>
        </p:grpSpPr>
        <p:sp>
          <p:nvSpPr>
            <p:cNvPr id="183" name="Google Shape;183;p16"/>
            <p:cNvSpPr/>
            <p:nvPr/>
          </p:nvSpPr>
          <p:spPr>
            <a:xfrm>
              <a:off x="1181100" y="2152650"/>
              <a:ext cx="1524000" cy="838200"/>
            </a:xfrm>
            <a:prstGeom prst="diamond">
              <a:avLst/>
            </a:prstGeom>
            <a:solidFill>
              <a:srgbClr val="A5D2F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84" name="Google Shape;184;p16"/>
            <p:cNvSpPr txBox="1"/>
            <p:nvPr/>
          </p:nvSpPr>
          <p:spPr>
            <a:xfrm>
              <a:off x="1257300" y="2381250"/>
              <a:ext cx="13716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b="1" dirty="0">
                  <a:solidFill>
                    <a:schemeClr val="dk1"/>
                  </a:solidFill>
                  <a:latin typeface="Times New Roman"/>
                  <a:ea typeface="Times New Roman"/>
                  <a:cs typeface="Times New Roman"/>
                  <a:sym typeface="Times New Roman"/>
                </a:rPr>
                <a:t>Metadata Cleaning</a:t>
              </a:r>
              <a:endParaRPr sz="1000" dirty="0">
                <a:solidFill>
                  <a:schemeClr val="dk1"/>
                </a:solidFill>
                <a:latin typeface="Times New Roman"/>
                <a:ea typeface="Times New Roman"/>
                <a:cs typeface="Times New Roman"/>
                <a:sym typeface="Times New Roman"/>
              </a:endParaRPr>
            </a:p>
          </p:txBody>
        </p:sp>
      </p:grpSp>
      <p:grpSp>
        <p:nvGrpSpPr>
          <p:cNvPr id="185" name="Google Shape;185;p16"/>
          <p:cNvGrpSpPr/>
          <p:nvPr/>
        </p:nvGrpSpPr>
        <p:grpSpPr>
          <a:xfrm>
            <a:off x="4389927" y="2152650"/>
            <a:ext cx="1524000" cy="838200"/>
            <a:chOff x="4225127" y="2152650"/>
            <a:chExt cx="1524000" cy="838200"/>
          </a:xfrm>
        </p:grpSpPr>
        <p:sp>
          <p:nvSpPr>
            <p:cNvPr id="186" name="Google Shape;186;p16"/>
            <p:cNvSpPr/>
            <p:nvPr/>
          </p:nvSpPr>
          <p:spPr>
            <a:xfrm>
              <a:off x="4225127" y="2152650"/>
              <a:ext cx="1524000" cy="838200"/>
            </a:xfrm>
            <a:prstGeom prst="diamond">
              <a:avLst/>
            </a:prstGeom>
            <a:solidFill>
              <a:srgbClr val="A5D2F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87" name="Google Shape;187;p16"/>
            <p:cNvSpPr txBox="1"/>
            <p:nvPr/>
          </p:nvSpPr>
          <p:spPr>
            <a:xfrm>
              <a:off x="4370600" y="2402400"/>
              <a:ext cx="12192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b="1" dirty="0">
                  <a:solidFill>
                    <a:schemeClr val="dk1"/>
                  </a:solidFill>
                  <a:latin typeface="Times New Roman"/>
                  <a:ea typeface="Times New Roman"/>
                  <a:cs typeface="Times New Roman"/>
                  <a:sym typeface="Times New Roman"/>
                </a:rPr>
                <a:t>Basic Selection</a:t>
              </a:r>
              <a:endParaRPr sz="1000" dirty="0">
                <a:solidFill>
                  <a:schemeClr val="dk1"/>
                </a:solidFill>
                <a:latin typeface="Times New Roman"/>
                <a:ea typeface="Times New Roman"/>
                <a:cs typeface="Times New Roman"/>
                <a:sym typeface="Times New Roman"/>
              </a:endParaRPr>
            </a:p>
          </p:txBody>
        </p:sp>
      </p:grpSp>
      <p:grpSp>
        <p:nvGrpSpPr>
          <p:cNvPr id="188" name="Google Shape;188;p16"/>
          <p:cNvGrpSpPr/>
          <p:nvPr/>
        </p:nvGrpSpPr>
        <p:grpSpPr>
          <a:xfrm>
            <a:off x="6098000" y="2152650"/>
            <a:ext cx="1524000" cy="838200"/>
            <a:chOff x="6098000" y="2152650"/>
            <a:chExt cx="1524000" cy="838200"/>
          </a:xfrm>
        </p:grpSpPr>
        <p:sp>
          <p:nvSpPr>
            <p:cNvPr id="189" name="Google Shape;189;p16"/>
            <p:cNvSpPr/>
            <p:nvPr/>
          </p:nvSpPr>
          <p:spPr>
            <a:xfrm>
              <a:off x="6098000" y="2152650"/>
              <a:ext cx="1524000" cy="838200"/>
            </a:xfrm>
            <a:prstGeom prst="diamond">
              <a:avLst/>
            </a:prstGeom>
            <a:solidFill>
              <a:srgbClr val="A5D2F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90" name="Google Shape;190;p16"/>
            <p:cNvSpPr txBox="1"/>
            <p:nvPr/>
          </p:nvSpPr>
          <p:spPr>
            <a:xfrm>
              <a:off x="6174275" y="2380866"/>
              <a:ext cx="13716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b="1" dirty="0">
                  <a:solidFill>
                    <a:schemeClr val="dk1"/>
                  </a:solidFill>
                  <a:latin typeface="Times New Roman"/>
                  <a:ea typeface="Times New Roman"/>
                  <a:cs typeface="Times New Roman"/>
                  <a:sym typeface="Times New Roman"/>
                </a:rPr>
                <a:t>High-Quality Selection</a:t>
              </a:r>
              <a:endParaRPr sz="1000" dirty="0">
                <a:solidFill>
                  <a:schemeClr val="dk1"/>
                </a:solidFill>
                <a:latin typeface="Times New Roman"/>
                <a:ea typeface="Times New Roman"/>
                <a:cs typeface="Times New Roman"/>
                <a:sym typeface="Times New Roman"/>
              </a:endParaRPr>
            </a:p>
          </p:txBody>
        </p:sp>
      </p:grpSp>
      <p:grpSp>
        <p:nvGrpSpPr>
          <p:cNvPr id="191" name="Google Shape;191;p16"/>
          <p:cNvGrpSpPr/>
          <p:nvPr/>
        </p:nvGrpSpPr>
        <p:grpSpPr>
          <a:xfrm>
            <a:off x="3035134" y="2133600"/>
            <a:ext cx="1181612" cy="838200"/>
            <a:chOff x="2795588" y="2133600"/>
            <a:chExt cx="1181612" cy="838200"/>
          </a:xfrm>
        </p:grpSpPr>
        <p:sp>
          <p:nvSpPr>
            <p:cNvPr id="192" name="Google Shape;192;p16"/>
            <p:cNvSpPr/>
            <p:nvPr/>
          </p:nvSpPr>
          <p:spPr>
            <a:xfrm>
              <a:off x="2795588" y="2133600"/>
              <a:ext cx="1181612" cy="838200"/>
            </a:xfrm>
            <a:prstGeom prst="roundRect">
              <a:avLst>
                <a:gd name="adj" fmla="val 16667"/>
              </a:avLst>
            </a:prstGeom>
            <a:solidFill>
              <a:srgbClr val="F3D3E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93" name="Google Shape;193;p16"/>
            <p:cNvSpPr txBox="1"/>
            <p:nvPr/>
          </p:nvSpPr>
          <p:spPr>
            <a:xfrm>
              <a:off x="2871800" y="2404500"/>
              <a:ext cx="10356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b="1" dirty="0">
                  <a:solidFill>
                    <a:schemeClr val="dk1"/>
                  </a:solidFill>
                  <a:latin typeface="Times New Roman"/>
                  <a:ea typeface="Times New Roman"/>
                  <a:cs typeface="Times New Roman"/>
                  <a:sym typeface="Times New Roman"/>
                </a:rPr>
                <a:t>Scene-based clip Separation</a:t>
              </a:r>
              <a:endParaRPr sz="1000" dirty="0">
                <a:solidFill>
                  <a:schemeClr val="dk1"/>
                </a:solidFill>
                <a:latin typeface="Times New Roman"/>
                <a:ea typeface="Times New Roman"/>
                <a:cs typeface="Times New Roman"/>
                <a:sym typeface="Times New Roman"/>
              </a:endParaRPr>
            </a:p>
          </p:txBody>
        </p:sp>
      </p:grpSp>
      <p:pic>
        <p:nvPicPr>
          <p:cNvPr id="194" name="Google Shape;194;p16"/>
          <p:cNvPicPr preferRelativeResize="0"/>
          <p:nvPr/>
        </p:nvPicPr>
        <p:blipFill>
          <a:blip r:embed="rId3">
            <a:alphaModFix/>
          </a:blip>
          <a:stretch>
            <a:fillRect/>
          </a:stretch>
        </p:blipFill>
        <p:spPr>
          <a:xfrm>
            <a:off x="607002" y="2158029"/>
            <a:ext cx="247650" cy="228600"/>
          </a:xfrm>
          <a:prstGeom prst="rect">
            <a:avLst/>
          </a:prstGeom>
          <a:noFill/>
          <a:ln>
            <a:noFill/>
          </a:ln>
        </p:spPr>
      </p:pic>
      <p:grpSp>
        <p:nvGrpSpPr>
          <p:cNvPr id="195" name="Google Shape;195;p16"/>
          <p:cNvGrpSpPr/>
          <p:nvPr/>
        </p:nvGrpSpPr>
        <p:grpSpPr>
          <a:xfrm>
            <a:off x="7802281" y="2277752"/>
            <a:ext cx="990350" cy="599493"/>
            <a:chOff x="7977067" y="2152650"/>
            <a:chExt cx="1285745" cy="588300"/>
          </a:xfrm>
        </p:grpSpPr>
        <p:sp>
          <p:nvSpPr>
            <p:cNvPr id="196" name="Google Shape;196;p16"/>
            <p:cNvSpPr/>
            <p:nvPr/>
          </p:nvSpPr>
          <p:spPr>
            <a:xfrm>
              <a:off x="7990975" y="2152650"/>
              <a:ext cx="1143000" cy="588300"/>
            </a:xfrm>
            <a:prstGeom prst="can">
              <a:avLst>
                <a:gd name="adj" fmla="val 25000"/>
              </a:avLst>
            </a:prstGeom>
            <a:solidFill>
              <a:srgbClr val="92CA7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97" name="Google Shape;197;p16"/>
            <p:cNvSpPr txBox="1"/>
            <p:nvPr/>
          </p:nvSpPr>
          <p:spPr>
            <a:xfrm>
              <a:off x="7977067" y="2327626"/>
              <a:ext cx="1285745"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b="1" dirty="0">
                  <a:solidFill>
                    <a:schemeClr val="dk1"/>
                  </a:solidFill>
                  <a:latin typeface="Times New Roman"/>
                  <a:ea typeface="Times New Roman"/>
                  <a:cs typeface="Times New Roman"/>
                  <a:sym typeface="Times New Roman"/>
                </a:rPr>
                <a:t>MMTrail-3M</a:t>
              </a:r>
              <a:endParaRPr sz="1000" b="1" dirty="0">
                <a:solidFill>
                  <a:schemeClr val="dk1"/>
                </a:solidFill>
                <a:latin typeface="Times New Roman"/>
                <a:ea typeface="Times New Roman"/>
                <a:cs typeface="Times New Roman"/>
                <a:sym typeface="Times New Roman"/>
              </a:endParaRPr>
            </a:p>
          </p:txBody>
        </p:sp>
      </p:grpSp>
      <p:sp>
        <p:nvSpPr>
          <p:cNvPr id="199" name="Google Shape;199;p16"/>
          <p:cNvSpPr/>
          <p:nvPr/>
        </p:nvSpPr>
        <p:spPr>
          <a:xfrm>
            <a:off x="1627100" y="3230550"/>
            <a:ext cx="937800" cy="543900"/>
          </a:xfrm>
          <a:prstGeom prst="snip1Rect">
            <a:avLst>
              <a:gd name="adj" fmla="val 16667"/>
            </a:avLst>
          </a:prstGeom>
          <a:solidFill>
            <a:srgbClr val="CC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00" name="Google Shape;200;p16"/>
          <p:cNvSpPr/>
          <p:nvPr/>
        </p:nvSpPr>
        <p:spPr>
          <a:xfrm>
            <a:off x="6174274" y="3244872"/>
            <a:ext cx="1405575" cy="610196"/>
          </a:xfrm>
          <a:prstGeom prst="snip1Rect">
            <a:avLst>
              <a:gd name="adj" fmla="val 16667"/>
            </a:avLst>
          </a:prstGeom>
          <a:solidFill>
            <a:srgbClr val="D4EBE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201" name="Google Shape;201;p16"/>
          <p:cNvPicPr preferRelativeResize="0"/>
          <p:nvPr/>
        </p:nvPicPr>
        <p:blipFill>
          <a:blip r:embed="rId4">
            <a:alphaModFix/>
          </a:blip>
          <a:stretch>
            <a:fillRect/>
          </a:stretch>
        </p:blipFill>
        <p:spPr>
          <a:xfrm>
            <a:off x="3540344" y="2248498"/>
            <a:ext cx="198900" cy="198900"/>
          </a:xfrm>
          <a:prstGeom prst="rect">
            <a:avLst/>
          </a:prstGeom>
          <a:noFill/>
          <a:ln>
            <a:noFill/>
          </a:ln>
        </p:spPr>
      </p:pic>
      <p:pic>
        <p:nvPicPr>
          <p:cNvPr id="202" name="Google Shape;202;p16"/>
          <p:cNvPicPr preferRelativeResize="0"/>
          <p:nvPr/>
        </p:nvPicPr>
        <p:blipFill>
          <a:blip r:embed="rId5">
            <a:alphaModFix/>
          </a:blip>
          <a:stretch>
            <a:fillRect/>
          </a:stretch>
        </p:blipFill>
        <p:spPr>
          <a:xfrm>
            <a:off x="1996550" y="2247165"/>
            <a:ext cx="198900" cy="198900"/>
          </a:xfrm>
          <a:prstGeom prst="rect">
            <a:avLst/>
          </a:prstGeom>
          <a:noFill/>
          <a:ln>
            <a:noFill/>
          </a:ln>
        </p:spPr>
      </p:pic>
      <p:pic>
        <p:nvPicPr>
          <p:cNvPr id="203" name="Google Shape;203;p16"/>
          <p:cNvPicPr preferRelativeResize="0"/>
          <p:nvPr/>
        </p:nvPicPr>
        <p:blipFill>
          <a:blip r:embed="rId5">
            <a:alphaModFix/>
          </a:blip>
          <a:stretch>
            <a:fillRect/>
          </a:stretch>
        </p:blipFill>
        <p:spPr>
          <a:xfrm>
            <a:off x="5045550" y="2247165"/>
            <a:ext cx="198900" cy="198900"/>
          </a:xfrm>
          <a:prstGeom prst="rect">
            <a:avLst/>
          </a:prstGeom>
          <a:noFill/>
          <a:ln>
            <a:noFill/>
          </a:ln>
        </p:spPr>
      </p:pic>
      <p:pic>
        <p:nvPicPr>
          <p:cNvPr id="204" name="Google Shape;204;p16"/>
          <p:cNvPicPr preferRelativeResize="0"/>
          <p:nvPr/>
        </p:nvPicPr>
        <p:blipFill>
          <a:blip r:embed="rId5">
            <a:alphaModFix/>
          </a:blip>
          <a:stretch>
            <a:fillRect/>
          </a:stretch>
        </p:blipFill>
        <p:spPr>
          <a:xfrm>
            <a:off x="6760550" y="2242507"/>
            <a:ext cx="198900" cy="198900"/>
          </a:xfrm>
          <a:prstGeom prst="rect">
            <a:avLst/>
          </a:prstGeom>
          <a:noFill/>
          <a:ln>
            <a:noFill/>
          </a:ln>
        </p:spPr>
      </p:pic>
      <p:cxnSp>
        <p:nvCxnSpPr>
          <p:cNvPr id="205" name="Google Shape;205;p16"/>
          <p:cNvCxnSpPr>
            <a:stCxn id="183" idx="2"/>
            <a:endCxn id="199" idx="3"/>
          </p:cNvCxnSpPr>
          <p:nvPr/>
        </p:nvCxnSpPr>
        <p:spPr>
          <a:xfrm>
            <a:off x="2096000" y="2990850"/>
            <a:ext cx="0" cy="239700"/>
          </a:xfrm>
          <a:prstGeom prst="straightConnector1">
            <a:avLst/>
          </a:prstGeom>
          <a:noFill/>
          <a:ln w="9525" cap="flat" cmpd="sng">
            <a:solidFill>
              <a:schemeClr val="dk2"/>
            </a:solidFill>
            <a:prstDash val="solid"/>
            <a:round/>
            <a:headEnd type="none" w="med" len="med"/>
            <a:tailEnd type="triangle" w="med" len="med"/>
          </a:ln>
        </p:spPr>
      </p:cxnSp>
      <p:cxnSp>
        <p:nvCxnSpPr>
          <p:cNvPr id="206" name="Google Shape;206;p16"/>
          <p:cNvCxnSpPr>
            <a:stCxn id="186" idx="2"/>
            <a:endCxn id="207" idx="3"/>
          </p:cNvCxnSpPr>
          <p:nvPr/>
        </p:nvCxnSpPr>
        <p:spPr>
          <a:xfrm flipH="1">
            <a:off x="5145000" y="2990850"/>
            <a:ext cx="0" cy="217500"/>
          </a:xfrm>
          <a:prstGeom prst="straightConnector1">
            <a:avLst/>
          </a:prstGeom>
          <a:noFill/>
          <a:ln w="9525" cap="flat" cmpd="sng">
            <a:solidFill>
              <a:schemeClr val="dk2"/>
            </a:solidFill>
            <a:prstDash val="solid"/>
            <a:round/>
            <a:headEnd type="none" w="med" len="med"/>
            <a:tailEnd type="triangle" w="med" len="med"/>
          </a:ln>
        </p:spPr>
      </p:cxnSp>
      <p:cxnSp>
        <p:nvCxnSpPr>
          <p:cNvPr id="208" name="Google Shape;208;p16"/>
          <p:cNvCxnSpPr>
            <a:cxnSpLocks/>
            <a:stCxn id="189" idx="2"/>
            <a:endCxn id="200" idx="3"/>
          </p:cNvCxnSpPr>
          <p:nvPr/>
        </p:nvCxnSpPr>
        <p:spPr>
          <a:xfrm>
            <a:off x="6860000" y="2990850"/>
            <a:ext cx="0" cy="255600"/>
          </a:xfrm>
          <a:prstGeom prst="straightConnector1">
            <a:avLst/>
          </a:prstGeom>
          <a:noFill/>
          <a:ln w="9525" cap="flat" cmpd="sng">
            <a:solidFill>
              <a:schemeClr val="dk2"/>
            </a:solidFill>
            <a:prstDash val="solid"/>
            <a:round/>
            <a:headEnd type="none" w="med" len="med"/>
            <a:tailEnd type="triangle" w="med" len="med"/>
          </a:ln>
        </p:spPr>
      </p:cxnSp>
      <p:cxnSp>
        <p:nvCxnSpPr>
          <p:cNvPr id="209" name="Google Shape;209;p16"/>
          <p:cNvCxnSpPr>
            <a:endCxn id="183" idx="1"/>
          </p:cNvCxnSpPr>
          <p:nvPr/>
        </p:nvCxnSpPr>
        <p:spPr>
          <a:xfrm>
            <a:off x="1182800" y="2571750"/>
            <a:ext cx="151200" cy="0"/>
          </a:xfrm>
          <a:prstGeom prst="straightConnector1">
            <a:avLst/>
          </a:prstGeom>
          <a:noFill/>
          <a:ln w="9525" cap="flat" cmpd="sng">
            <a:solidFill>
              <a:schemeClr val="dk2"/>
            </a:solidFill>
            <a:prstDash val="solid"/>
            <a:round/>
            <a:headEnd type="none" w="med" len="med"/>
            <a:tailEnd type="triangle" w="med" len="med"/>
          </a:ln>
        </p:spPr>
      </p:cxnSp>
      <p:cxnSp>
        <p:nvCxnSpPr>
          <p:cNvPr id="210" name="Google Shape;210;p16"/>
          <p:cNvCxnSpPr>
            <a:cxnSpLocks/>
          </p:cNvCxnSpPr>
          <p:nvPr/>
        </p:nvCxnSpPr>
        <p:spPr>
          <a:xfrm flipV="1">
            <a:off x="2850961" y="2573481"/>
            <a:ext cx="190800" cy="0"/>
          </a:xfrm>
          <a:prstGeom prst="straightConnector1">
            <a:avLst/>
          </a:prstGeom>
          <a:noFill/>
          <a:ln w="9525" cap="flat" cmpd="sng">
            <a:solidFill>
              <a:schemeClr val="dk2"/>
            </a:solidFill>
            <a:prstDash val="solid"/>
            <a:round/>
            <a:headEnd type="none" w="med" len="med"/>
            <a:tailEnd type="triangle" w="med" len="med"/>
          </a:ln>
        </p:spPr>
      </p:cxnSp>
      <p:cxnSp>
        <p:nvCxnSpPr>
          <p:cNvPr id="211" name="Google Shape;211;p16"/>
          <p:cNvCxnSpPr>
            <a:cxnSpLocks/>
          </p:cNvCxnSpPr>
          <p:nvPr/>
        </p:nvCxnSpPr>
        <p:spPr>
          <a:xfrm>
            <a:off x="4212681" y="2571750"/>
            <a:ext cx="180000" cy="0"/>
          </a:xfrm>
          <a:prstGeom prst="straightConnector1">
            <a:avLst/>
          </a:prstGeom>
          <a:noFill/>
          <a:ln w="9525" cap="flat" cmpd="sng">
            <a:solidFill>
              <a:schemeClr val="dk2"/>
            </a:solidFill>
            <a:prstDash val="solid"/>
            <a:round/>
            <a:headEnd type="none" w="med" len="med"/>
            <a:tailEnd type="triangle" w="med" len="med"/>
          </a:ln>
        </p:spPr>
      </p:cxnSp>
      <p:cxnSp>
        <p:nvCxnSpPr>
          <p:cNvPr id="212" name="Google Shape;212;p16"/>
          <p:cNvCxnSpPr>
            <a:cxnSpLocks/>
          </p:cNvCxnSpPr>
          <p:nvPr/>
        </p:nvCxnSpPr>
        <p:spPr>
          <a:xfrm>
            <a:off x="5906999" y="2571750"/>
            <a:ext cx="187200" cy="0"/>
          </a:xfrm>
          <a:prstGeom prst="straightConnector1">
            <a:avLst/>
          </a:prstGeom>
          <a:noFill/>
          <a:ln w="9525" cap="flat" cmpd="sng">
            <a:solidFill>
              <a:schemeClr val="dk2"/>
            </a:solidFill>
            <a:prstDash val="solid"/>
            <a:round/>
            <a:headEnd type="none" w="med" len="med"/>
            <a:tailEnd type="triangle" w="med" len="med"/>
          </a:ln>
        </p:spPr>
      </p:cxnSp>
      <p:cxnSp>
        <p:nvCxnSpPr>
          <p:cNvPr id="213" name="Google Shape;213;p16"/>
          <p:cNvCxnSpPr>
            <a:cxnSpLocks/>
          </p:cNvCxnSpPr>
          <p:nvPr/>
        </p:nvCxnSpPr>
        <p:spPr>
          <a:xfrm>
            <a:off x="7614973" y="2571675"/>
            <a:ext cx="194400" cy="0"/>
          </a:xfrm>
          <a:prstGeom prst="straightConnector1">
            <a:avLst/>
          </a:prstGeom>
          <a:noFill/>
          <a:ln w="9525" cap="flat" cmpd="sng">
            <a:solidFill>
              <a:schemeClr val="dk2"/>
            </a:solidFill>
            <a:prstDash val="solid"/>
            <a:round/>
            <a:headEnd type="none" w="med" len="med"/>
            <a:tailEnd type="triangle" w="med" len="med"/>
          </a:ln>
        </p:spPr>
      </p:cxnSp>
      <p:grpSp>
        <p:nvGrpSpPr>
          <p:cNvPr id="214" name="Google Shape;214;p16"/>
          <p:cNvGrpSpPr/>
          <p:nvPr/>
        </p:nvGrpSpPr>
        <p:grpSpPr>
          <a:xfrm>
            <a:off x="4676507" y="3217261"/>
            <a:ext cx="1035549" cy="716400"/>
            <a:chOff x="7978577" y="2129420"/>
            <a:chExt cx="957600" cy="676800"/>
          </a:xfrm>
        </p:grpSpPr>
        <p:sp>
          <p:nvSpPr>
            <p:cNvPr id="215" name="Google Shape;215;p16"/>
            <p:cNvSpPr/>
            <p:nvPr/>
          </p:nvSpPr>
          <p:spPr>
            <a:xfrm>
              <a:off x="8013488" y="2129420"/>
              <a:ext cx="819807" cy="676800"/>
            </a:xfrm>
            <a:prstGeom prst="can">
              <a:avLst>
                <a:gd name="adj" fmla="val 25000"/>
              </a:avLst>
            </a:prstGeom>
            <a:solidFill>
              <a:srgbClr val="92CA7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16" name="Google Shape;216;p16"/>
            <p:cNvSpPr txBox="1"/>
            <p:nvPr/>
          </p:nvSpPr>
          <p:spPr>
            <a:xfrm>
              <a:off x="7978577" y="2358838"/>
              <a:ext cx="9576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b="1" dirty="0">
                  <a:solidFill>
                    <a:schemeClr val="dk1"/>
                  </a:solidFill>
                  <a:latin typeface="Times New Roman"/>
                  <a:ea typeface="Times New Roman"/>
                  <a:cs typeface="Times New Roman"/>
                  <a:sym typeface="Times New Roman"/>
                </a:rPr>
                <a:t>MMTrail-20M</a:t>
              </a:r>
              <a:endParaRPr sz="1000" dirty="0">
                <a:solidFill>
                  <a:schemeClr val="dk1"/>
                </a:solidFill>
                <a:latin typeface="Times New Roman"/>
                <a:ea typeface="Times New Roman"/>
                <a:cs typeface="Times New Roman"/>
                <a:sym typeface="Times New Roman"/>
              </a:endParaRPr>
            </a:p>
          </p:txBody>
        </p:sp>
        <p:pic>
          <p:nvPicPr>
            <p:cNvPr id="217" name="Google Shape;217;p16"/>
            <p:cNvPicPr preferRelativeResize="0">
              <a:picLocks noChangeAspect="1"/>
            </p:cNvPicPr>
            <p:nvPr/>
          </p:nvPicPr>
          <p:blipFill>
            <a:blip r:embed="rId3">
              <a:alphaModFix/>
            </a:blip>
            <a:stretch>
              <a:fillRect/>
            </a:stretch>
          </p:blipFill>
          <p:spPr>
            <a:xfrm>
              <a:off x="8307929" y="2151468"/>
              <a:ext cx="229119" cy="211494"/>
            </a:xfrm>
            <a:prstGeom prst="rect">
              <a:avLst/>
            </a:prstGeom>
            <a:noFill/>
            <a:ln>
              <a:noFill/>
            </a:ln>
          </p:spPr>
        </p:pic>
      </p:grpSp>
      <p:sp>
        <p:nvSpPr>
          <p:cNvPr id="218" name="Google Shape;218;p16"/>
          <p:cNvSpPr txBox="1"/>
          <p:nvPr/>
        </p:nvSpPr>
        <p:spPr>
          <a:xfrm>
            <a:off x="1656950" y="3333150"/>
            <a:ext cx="10356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b="1">
                <a:solidFill>
                  <a:schemeClr val="dk1"/>
                </a:solidFill>
                <a:latin typeface="Times New Roman"/>
                <a:ea typeface="Times New Roman"/>
                <a:cs typeface="Times New Roman"/>
                <a:sym typeface="Times New Roman"/>
              </a:rPr>
              <a:t>Abandon</a:t>
            </a:r>
            <a:endParaRPr sz="1000">
              <a:solidFill>
                <a:schemeClr val="dk1"/>
              </a:solidFill>
              <a:latin typeface="Times New Roman"/>
              <a:ea typeface="Times New Roman"/>
              <a:cs typeface="Times New Roman"/>
              <a:sym typeface="Times New Roman"/>
            </a:endParaRPr>
          </a:p>
        </p:txBody>
      </p:sp>
      <p:sp>
        <p:nvSpPr>
          <p:cNvPr id="219" name="Google Shape;219;p16"/>
          <p:cNvSpPr txBox="1"/>
          <p:nvPr/>
        </p:nvSpPr>
        <p:spPr>
          <a:xfrm>
            <a:off x="6167717" y="3195028"/>
            <a:ext cx="1686538" cy="738633"/>
          </a:xfrm>
          <a:prstGeom prst="rect">
            <a:avLst/>
          </a:prstGeom>
          <a:noFill/>
          <a:ln>
            <a:noFill/>
          </a:ln>
        </p:spPr>
        <p:txBody>
          <a:bodyPr spcFirstLastPara="1" wrap="square" lIns="91425" tIns="91425" rIns="91425" bIns="91425" anchor="t" anchorCtr="0">
            <a:spAutoFit/>
          </a:bodyPr>
          <a:lstStyle/>
          <a:p>
            <a:pPr marL="0" lvl="0" indent="0" rtl="0">
              <a:spcBef>
                <a:spcPts val="0"/>
              </a:spcBef>
              <a:spcAft>
                <a:spcPts val="0"/>
              </a:spcAft>
              <a:buNone/>
            </a:pPr>
            <a:r>
              <a:rPr lang="en" sz="900" dirty="0">
                <a:solidFill>
                  <a:schemeClr val="dk1"/>
                </a:solidFill>
                <a:latin typeface="Times New Roman"/>
                <a:ea typeface="Times New Roman"/>
                <a:cs typeface="Times New Roman"/>
                <a:sym typeface="Times New Roman"/>
              </a:rPr>
              <a:t>Low Aesthetic Score</a:t>
            </a:r>
            <a:endParaRPr sz="900" dirty="0">
              <a:solidFill>
                <a:schemeClr val="dk1"/>
              </a:solidFill>
              <a:latin typeface="Times New Roman"/>
              <a:ea typeface="Times New Roman"/>
              <a:cs typeface="Times New Roman"/>
              <a:sym typeface="Times New Roman"/>
            </a:endParaRPr>
          </a:p>
          <a:p>
            <a:pPr marL="0" lvl="0" indent="0" rtl="0">
              <a:spcBef>
                <a:spcPts val="0"/>
              </a:spcBef>
              <a:spcAft>
                <a:spcPts val="0"/>
              </a:spcAft>
              <a:buNone/>
            </a:pPr>
            <a:r>
              <a:rPr lang="en" sz="900" dirty="0">
                <a:solidFill>
                  <a:schemeClr val="dk1"/>
                </a:solidFill>
                <a:latin typeface="Times New Roman"/>
                <a:ea typeface="Times New Roman"/>
                <a:cs typeface="Times New Roman"/>
                <a:sym typeface="Times New Roman"/>
              </a:rPr>
              <a:t>Low OCR score</a:t>
            </a:r>
            <a:endParaRPr sz="900" dirty="0">
              <a:solidFill>
                <a:schemeClr val="dk1"/>
              </a:solidFill>
              <a:latin typeface="Times New Roman"/>
              <a:ea typeface="Times New Roman"/>
              <a:cs typeface="Times New Roman"/>
              <a:sym typeface="Times New Roman"/>
            </a:endParaRPr>
          </a:p>
          <a:p>
            <a:pPr marL="0" lvl="0" indent="0" rtl="0">
              <a:spcBef>
                <a:spcPts val="0"/>
              </a:spcBef>
              <a:spcAft>
                <a:spcPts val="0"/>
              </a:spcAft>
              <a:buNone/>
            </a:pPr>
            <a:r>
              <a:rPr lang="en" sz="900" dirty="0">
                <a:solidFill>
                  <a:schemeClr val="dk1"/>
                </a:solidFill>
                <a:latin typeface="Times New Roman"/>
                <a:ea typeface="Times New Roman"/>
                <a:cs typeface="Times New Roman"/>
                <a:sym typeface="Times New Roman"/>
              </a:rPr>
              <a:t>Low Optimal Flow Score</a:t>
            </a:r>
            <a:br>
              <a:rPr lang="en" sz="900" dirty="0">
                <a:solidFill>
                  <a:schemeClr val="dk1"/>
                </a:solidFill>
                <a:latin typeface="Times New Roman"/>
                <a:ea typeface="Times New Roman"/>
                <a:cs typeface="Times New Roman"/>
                <a:sym typeface="Times New Roman"/>
              </a:rPr>
            </a:br>
            <a:r>
              <a:rPr lang="en" sz="900" dirty="0">
                <a:solidFill>
                  <a:schemeClr val="dk1"/>
                </a:solidFill>
                <a:latin typeface="Times New Roman"/>
                <a:ea typeface="Times New Roman"/>
                <a:cs typeface="Times New Roman"/>
                <a:sym typeface="Times New Roman"/>
              </a:rPr>
              <a:t>…</a:t>
            </a:r>
            <a:endParaRPr sz="900" dirty="0">
              <a:solidFill>
                <a:schemeClr val="dk1"/>
              </a:solidFill>
              <a:latin typeface="Times New Roman"/>
              <a:ea typeface="Times New Roman"/>
              <a:cs typeface="Times New Roman"/>
              <a:sym typeface="Times New Roman"/>
            </a:endParaRPr>
          </a:p>
        </p:txBody>
      </p:sp>
      <p:pic>
        <p:nvPicPr>
          <p:cNvPr id="220" name="Google Shape;220;p16"/>
          <p:cNvPicPr preferRelativeResize="0"/>
          <p:nvPr/>
        </p:nvPicPr>
        <p:blipFill>
          <a:blip r:embed="rId6">
            <a:alphaModFix/>
          </a:blip>
          <a:stretch>
            <a:fillRect/>
          </a:stretch>
        </p:blipFill>
        <p:spPr>
          <a:xfrm>
            <a:off x="1656950" y="3403275"/>
            <a:ext cx="198900" cy="198900"/>
          </a:xfrm>
          <a:prstGeom prst="rect">
            <a:avLst/>
          </a:prstGeom>
          <a:noFill/>
          <a:ln>
            <a:noFill/>
          </a:ln>
        </p:spPr>
      </p:pic>
      <p:pic>
        <p:nvPicPr>
          <p:cNvPr id="5" name="Google Shape;217;p16">
            <a:extLst>
              <a:ext uri="{FF2B5EF4-FFF2-40B4-BE49-F238E27FC236}">
                <a16:creationId xmlns:a16="http://schemas.microsoft.com/office/drawing/2014/main" id="{C1D1C443-2D51-F5A1-1004-6525BD90CB07}"/>
              </a:ext>
            </a:extLst>
          </p:cNvPr>
          <p:cNvPicPr preferRelativeResize="0">
            <a:picLocks noChangeAspect="1"/>
          </p:cNvPicPr>
          <p:nvPr/>
        </p:nvPicPr>
        <p:blipFill>
          <a:blip r:embed="rId3">
            <a:alphaModFix/>
          </a:blip>
          <a:stretch>
            <a:fillRect/>
          </a:stretch>
        </p:blipFill>
        <p:spPr>
          <a:xfrm>
            <a:off x="8139884" y="2272329"/>
            <a:ext cx="247769" cy="223869"/>
          </a:xfrm>
          <a:prstGeom prst="rect">
            <a:avLst/>
          </a:prstGeom>
          <a:noFill/>
          <a:ln>
            <a:noFill/>
          </a:ln>
        </p:spPr>
      </p:pic>
      <p:sp>
        <p:nvSpPr>
          <p:cNvPr id="10" name="Google Shape;219;p16">
            <a:extLst>
              <a:ext uri="{FF2B5EF4-FFF2-40B4-BE49-F238E27FC236}">
                <a16:creationId xmlns:a16="http://schemas.microsoft.com/office/drawing/2014/main" id="{1CCE41F7-B3CA-A009-54CB-8757FDB3B765}"/>
              </a:ext>
            </a:extLst>
          </p:cNvPr>
          <p:cNvSpPr txBox="1"/>
          <p:nvPr/>
        </p:nvSpPr>
        <p:spPr>
          <a:xfrm>
            <a:off x="2115868" y="2892988"/>
            <a:ext cx="1398199" cy="338524"/>
          </a:xfrm>
          <a:prstGeom prst="rect">
            <a:avLst/>
          </a:prstGeom>
          <a:noFill/>
          <a:ln>
            <a:noFill/>
          </a:ln>
        </p:spPr>
        <p:txBody>
          <a:bodyPr spcFirstLastPara="1" wrap="square" lIns="91425" tIns="91425" rIns="91425" bIns="91425" anchor="t" anchorCtr="0">
            <a:spAutoFit/>
          </a:bodyPr>
          <a:lstStyle/>
          <a:p>
            <a:pPr marL="0" lvl="0" indent="0" rtl="0">
              <a:spcBef>
                <a:spcPts val="0"/>
              </a:spcBef>
              <a:spcAft>
                <a:spcPts val="0"/>
              </a:spcAft>
              <a:buNone/>
            </a:pPr>
            <a:r>
              <a:rPr lang="en-CN" sz="1000" dirty="0">
                <a:solidFill>
                  <a:schemeClr val="dk1"/>
                </a:solidFill>
                <a:latin typeface="Times New Roman"/>
                <a:ea typeface="Times New Roman"/>
                <a:cs typeface="Times New Roman"/>
                <a:sym typeface="Times New Roman"/>
              </a:rPr>
              <a:t>no</a:t>
            </a:r>
            <a:endParaRPr sz="1000" dirty="0">
              <a:solidFill>
                <a:schemeClr val="dk1"/>
              </a:solidFill>
              <a:latin typeface="Times New Roman"/>
              <a:ea typeface="Times New Roman"/>
              <a:cs typeface="Times New Roman"/>
              <a:sym typeface="Times New Roman"/>
            </a:endParaRPr>
          </a:p>
        </p:txBody>
      </p:sp>
      <p:sp>
        <p:nvSpPr>
          <p:cNvPr id="11" name="Google Shape;219;p16">
            <a:extLst>
              <a:ext uri="{FF2B5EF4-FFF2-40B4-BE49-F238E27FC236}">
                <a16:creationId xmlns:a16="http://schemas.microsoft.com/office/drawing/2014/main" id="{6CFE58BB-D11F-0F60-48E9-4DD86FF424E5}"/>
              </a:ext>
            </a:extLst>
          </p:cNvPr>
          <p:cNvSpPr txBox="1"/>
          <p:nvPr/>
        </p:nvSpPr>
        <p:spPr>
          <a:xfrm>
            <a:off x="5199482" y="2887832"/>
            <a:ext cx="1398199" cy="338524"/>
          </a:xfrm>
          <a:prstGeom prst="rect">
            <a:avLst/>
          </a:prstGeom>
          <a:noFill/>
          <a:ln>
            <a:noFill/>
          </a:ln>
        </p:spPr>
        <p:txBody>
          <a:bodyPr spcFirstLastPara="1" wrap="square" lIns="91425" tIns="91425" rIns="91425" bIns="91425" anchor="t" anchorCtr="0">
            <a:spAutoFit/>
          </a:bodyPr>
          <a:lstStyle/>
          <a:p>
            <a:pPr marL="0" lvl="0" indent="0" rtl="0">
              <a:spcBef>
                <a:spcPts val="0"/>
              </a:spcBef>
              <a:spcAft>
                <a:spcPts val="0"/>
              </a:spcAft>
              <a:buNone/>
            </a:pPr>
            <a:r>
              <a:rPr lang="en-CN" sz="1000" dirty="0">
                <a:solidFill>
                  <a:schemeClr val="dk1"/>
                </a:solidFill>
                <a:latin typeface="Times New Roman"/>
                <a:ea typeface="Times New Roman"/>
                <a:cs typeface="Times New Roman"/>
                <a:sym typeface="Times New Roman"/>
              </a:rPr>
              <a:t>no</a:t>
            </a:r>
            <a:endParaRPr sz="1000" dirty="0">
              <a:solidFill>
                <a:schemeClr val="dk1"/>
              </a:solidFill>
              <a:latin typeface="Times New Roman"/>
              <a:ea typeface="Times New Roman"/>
              <a:cs typeface="Times New Roman"/>
              <a:sym typeface="Times New Roman"/>
            </a:endParaRPr>
          </a:p>
        </p:txBody>
      </p:sp>
      <p:sp>
        <p:nvSpPr>
          <p:cNvPr id="12" name="Google Shape;219;p16">
            <a:extLst>
              <a:ext uri="{FF2B5EF4-FFF2-40B4-BE49-F238E27FC236}">
                <a16:creationId xmlns:a16="http://schemas.microsoft.com/office/drawing/2014/main" id="{7A27F125-BA8F-0A50-D07F-97A2F302A30D}"/>
              </a:ext>
            </a:extLst>
          </p:cNvPr>
          <p:cNvSpPr txBox="1"/>
          <p:nvPr/>
        </p:nvSpPr>
        <p:spPr>
          <a:xfrm>
            <a:off x="6918817" y="2895497"/>
            <a:ext cx="1398199" cy="338524"/>
          </a:xfrm>
          <a:prstGeom prst="rect">
            <a:avLst/>
          </a:prstGeom>
          <a:noFill/>
          <a:ln>
            <a:noFill/>
          </a:ln>
        </p:spPr>
        <p:txBody>
          <a:bodyPr spcFirstLastPara="1" wrap="square" lIns="91425" tIns="91425" rIns="91425" bIns="91425" anchor="t" anchorCtr="0">
            <a:spAutoFit/>
          </a:bodyPr>
          <a:lstStyle/>
          <a:p>
            <a:pPr marL="0" lvl="0" indent="0" rtl="0">
              <a:spcBef>
                <a:spcPts val="0"/>
              </a:spcBef>
              <a:spcAft>
                <a:spcPts val="0"/>
              </a:spcAft>
              <a:buNone/>
            </a:pPr>
            <a:r>
              <a:rPr lang="en-CN" sz="1000" dirty="0">
                <a:solidFill>
                  <a:schemeClr val="dk1"/>
                </a:solidFill>
                <a:latin typeface="Times New Roman"/>
                <a:ea typeface="Times New Roman"/>
                <a:cs typeface="Times New Roman"/>
                <a:sym typeface="Times New Roman"/>
              </a:rPr>
              <a:t>no</a:t>
            </a:r>
            <a:endParaRPr sz="1000" dirty="0">
              <a:solidFill>
                <a:schemeClr val="dk1"/>
              </a:solidFill>
              <a:latin typeface="Times New Roman"/>
              <a:ea typeface="Times New Roman"/>
              <a:cs typeface="Times New Roman"/>
              <a:sym typeface="Times New Roman"/>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17"/>
          <p:cNvSpPr txBox="1">
            <a:spLocks noGrp="1"/>
          </p:cNvSpPr>
          <p:nvPr>
            <p:ph type="title"/>
          </p:nvPr>
        </p:nvSpPr>
        <p:spPr>
          <a:xfrm>
            <a:off x="532130" y="302260"/>
            <a:ext cx="8520300" cy="308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17"/>
          <p:cNvSpPr txBox="1">
            <a:spLocks noGrp="1"/>
          </p:cNvSpPr>
          <p:nvPr>
            <p:ph type="subTitle" idx="1"/>
          </p:nvPr>
        </p:nvSpPr>
        <p:spPr>
          <a:xfrm>
            <a:off x="532765" y="610235"/>
            <a:ext cx="8519100" cy="198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27" name="Google Shape;227;p17"/>
          <p:cNvPicPr preferRelativeResize="0"/>
          <p:nvPr/>
        </p:nvPicPr>
        <p:blipFill>
          <a:blip r:embed="rId3">
            <a:alphaModFix/>
          </a:blip>
          <a:stretch>
            <a:fillRect/>
          </a:stretch>
        </p:blipFill>
        <p:spPr>
          <a:xfrm>
            <a:off x="430450" y="862235"/>
            <a:ext cx="4029567" cy="4029567"/>
          </a:xfrm>
          <a:prstGeom prst="rect">
            <a:avLst/>
          </a:prstGeom>
          <a:noFill/>
          <a:ln>
            <a:noFill/>
          </a:ln>
        </p:spPr>
      </p:pic>
      <p:pic>
        <p:nvPicPr>
          <p:cNvPr id="228" name="Google Shape;228;p17"/>
          <p:cNvPicPr preferRelativeResize="0"/>
          <p:nvPr/>
        </p:nvPicPr>
        <p:blipFill>
          <a:blip r:embed="rId4">
            <a:alphaModFix/>
          </a:blip>
          <a:stretch>
            <a:fillRect/>
          </a:stretch>
        </p:blipFill>
        <p:spPr>
          <a:xfrm>
            <a:off x="5944277" y="2293400"/>
            <a:ext cx="2697700" cy="2697700"/>
          </a:xfrm>
          <a:prstGeom prst="rect">
            <a:avLst/>
          </a:prstGeom>
          <a:noFill/>
          <a:ln>
            <a:noFill/>
          </a:ln>
        </p:spPr>
      </p:pic>
      <p:pic>
        <p:nvPicPr>
          <p:cNvPr id="229" name="Google Shape;229;p17"/>
          <p:cNvPicPr preferRelativeResize="0"/>
          <p:nvPr/>
        </p:nvPicPr>
        <p:blipFill>
          <a:blip r:embed="rId5">
            <a:alphaModFix/>
          </a:blip>
          <a:stretch>
            <a:fillRect/>
          </a:stretch>
        </p:blipFill>
        <p:spPr>
          <a:xfrm>
            <a:off x="5518027" y="-46225"/>
            <a:ext cx="2744776" cy="182269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18"/>
          <p:cNvSpPr txBox="1">
            <a:spLocks noGrp="1"/>
          </p:cNvSpPr>
          <p:nvPr>
            <p:ph type="title"/>
          </p:nvPr>
        </p:nvSpPr>
        <p:spPr>
          <a:xfrm>
            <a:off x="532130" y="302260"/>
            <a:ext cx="8520300" cy="308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18"/>
          <p:cNvSpPr txBox="1">
            <a:spLocks noGrp="1"/>
          </p:cNvSpPr>
          <p:nvPr>
            <p:ph type="subTitle" idx="1"/>
          </p:nvPr>
        </p:nvSpPr>
        <p:spPr>
          <a:xfrm>
            <a:off x="532765" y="610235"/>
            <a:ext cx="8519100" cy="198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36" name="Google Shape;236;p18"/>
          <p:cNvPicPr preferRelativeResize="0"/>
          <p:nvPr/>
        </p:nvPicPr>
        <p:blipFill>
          <a:blip r:embed="rId3">
            <a:alphaModFix/>
          </a:blip>
          <a:stretch>
            <a:fillRect/>
          </a:stretch>
        </p:blipFill>
        <p:spPr>
          <a:xfrm>
            <a:off x="657225" y="1086350"/>
            <a:ext cx="1502444" cy="904372"/>
          </a:xfrm>
          <a:prstGeom prst="rect">
            <a:avLst/>
          </a:prstGeom>
          <a:noFill/>
          <a:ln>
            <a:noFill/>
          </a:ln>
        </p:spPr>
      </p:pic>
      <p:pic>
        <p:nvPicPr>
          <p:cNvPr id="237" name="Google Shape;237;p18"/>
          <p:cNvPicPr preferRelativeResize="0"/>
          <p:nvPr/>
        </p:nvPicPr>
        <p:blipFill>
          <a:blip r:embed="rId4">
            <a:alphaModFix/>
          </a:blip>
          <a:stretch>
            <a:fillRect/>
          </a:stretch>
        </p:blipFill>
        <p:spPr>
          <a:xfrm>
            <a:off x="2159669" y="1086352"/>
            <a:ext cx="1502444" cy="904374"/>
          </a:xfrm>
          <a:prstGeom prst="rect">
            <a:avLst/>
          </a:prstGeom>
          <a:noFill/>
          <a:ln>
            <a:noFill/>
          </a:ln>
        </p:spPr>
      </p:pic>
      <p:pic>
        <p:nvPicPr>
          <p:cNvPr id="238" name="Google Shape;238;p18"/>
          <p:cNvPicPr preferRelativeResize="0"/>
          <p:nvPr/>
        </p:nvPicPr>
        <p:blipFill>
          <a:blip r:embed="rId5">
            <a:alphaModFix/>
          </a:blip>
          <a:stretch>
            <a:fillRect/>
          </a:stretch>
        </p:blipFill>
        <p:spPr>
          <a:xfrm>
            <a:off x="3662113" y="1086350"/>
            <a:ext cx="1502444" cy="904374"/>
          </a:xfrm>
          <a:prstGeom prst="rect">
            <a:avLst/>
          </a:prstGeom>
          <a:noFill/>
          <a:ln>
            <a:noFill/>
          </a:ln>
        </p:spPr>
      </p:pic>
      <p:pic>
        <p:nvPicPr>
          <p:cNvPr id="239" name="Google Shape;239;p18"/>
          <p:cNvPicPr preferRelativeResize="0"/>
          <p:nvPr/>
        </p:nvPicPr>
        <p:blipFill>
          <a:blip r:embed="rId6">
            <a:alphaModFix/>
          </a:blip>
          <a:stretch>
            <a:fillRect/>
          </a:stretch>
        </p:blipFill>
        <p:spPr>
          <a:xfrm>
            <a:off x="5164556" y="1086350"/>
            <a:ext cx="1502444" cy="904374"/>
          </a:xfrm>
          <a:prstGeom prst="rect">
            <a:avLst/>
          </a:prstGeom>
          <a:noFill/>
          <a:ln>
            <a:noFill/>
          </a:ln>
        </p:spPr>
      </p:pic>
      <p:pic>
        <p:nvPicPr>
          <p:cNvPr id="240" name="Google Shape;240;p18"/>
          <p:cNvPicPr preferRelativeResize="0"/>
          <p:nvPr/>
        </p:nvPicPr>
        <p:blipFill>
          <a:blip r:embed="rId7">
            <a:alphaModFix/>
          </a:blip>
          <a:stretch>
            <a:fillRect/>
          </a:stretch>
        </p:blipFill>
        <p:spPr>
          <a:xfrm>
            <a:off x="6667000" y="1086350"/>
            <a:ext cx="1502450" cy="904375"/>
          </a:xfrm>
          <a:prstGeom prst="rect">
            <a:avLst/>
          </a:prstGeom>
          <a:noFill/>
          <a:ln>
            <a:noFill/>
          </a:ln>
        </p:spPr>
      </p:pic>
      <p:sp>
        <p:nvSpPr>
          <p:cNvPr id="241" name="Google Shape;241;p18"/>
          <p:cNvSpPr txBox="1"/>
          <p:nvPr/>
        </p:nvSpPr>
        <p:spPr>
          <a:xfrm>
            <a:off x="657266" y="1990725"/>
            <a:ext cx="75123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solidFill>
                  <a:schemeClr val="dk1"/>
                </a:solidFill>
                <a:latin typeface="Times New Roman"/>
                <a:ea typeface="Times New Roman"/>
                <a:cs typeface="Times New Roman"/>
                <a:sym typeface="Times New Roman"/>
              </a:rPr>
              <a:t>Caption</a:t>
            </a:r>
            <a:r>
              <a:rPr lang="en" sz="1000" b="1">
                <a:solidFill>
                  <a:schemeClr val="dk1"/>
                </a:solidFill>
                <a:latin typeface="Times New Roman"/>
                <a:ea typeface="Times New Roman"/>
                <a:cs typeface="Times New Roman"/>
                <a:sym typeface="Times New Roman"/>
              </a:rPr>
              <a:t> : </a:t>
            </a:r>
            <a:r>
              <a:rPr lang="en" sz="1000">
                <a:solidFill>
                  <a:schemeClr val="dk2"/>
                </a:solidFill>
                <a:latin typeface="Times New Roman"/>
                <a:ea typeface="Times New Roman"/>
                <a:cs typeface="Times New Roman"/>
                <a:sym typeface="Times New Roman"/>
              </a:rPr>
              <a:t>A cute happy Corgi playing in park, sunset, watercolor painting</a:t>
            </a:r>
            <a:endParaRPr sz="1000">
              <a:solidFill>
                <a:schemeClr val="dk1"/>
              </a:solidFill>
              <a:latin typeface="Times New Roman"/>
              <a:ea typeface="Times New Roman"/>
              <a:cs typeface="Times New Roman"/>
              <a:sym typeface="Times New Roman"/>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19"/>
          <p:cNvSpPr/>
          <p:nvPr/>
        </p:nvSpPr>
        <p:spPr>
          <a:xfrm>
            <a:off x="159841" y="2617875"/>
            <a:ext cx="3546300" cy="459000"/>
          </a:xfrm>
          <a:prstGeom prst="roundRect">
            <a:avLst>
              <a:gd name="adj" fmla="val 16667"/>
            </a:avLst>
          </a:prstGeom>
          <a:solidFill>
            <a:srgbClr val="FCE5CD"/>
          </a:solidFill>
          <a:ln w="9525" cap="flat" cmpd="sng">
            <a:solidFill>
              <a:srgbClr val="E6913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47" name="Google Shape;247;p19"/>
          <p:cNvSpPr/>
          <p:nvPr/>
        </p:nvSpPr>
        <p:spPr>
          <a:xfrm>
            <a:off x="4153463" y="2697200"/>
            <a:ext cx="2372400" cy="459000"/>
          </a:xfrm>
          <a:prstGeom prst="roundRect">
            <a:avLst>
              <a:gd name="adj" fmla="val 16667"/>
            </a:avLst>
          </a:prstGeom>
          <a:solidFill>
            <a:srgbClr val="CFE2F3"/>
          </a:solid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b="1"/>
          </a:p>
        </p:txBody>
      </p:sp>
      <p:sp>
        <p:nvSpPr>
          <p:cNvPr id="248" name="Google Shape;248;p19"/>
          <p:cNvSpPr/>
          <p:nvPr/>
        </p:nvSpPr>
        <p:spPr>
          <a:xfrm>
            <a:off x="4143588" y="2159600"/>
            <a:ext cx="2668800" cy="504000"/>
          </a:xfrm>
          <a:prstGeom prst="roundRect">
            <a:avLst>
              <a:gd name="adj" fmla="val 16667"/>
            </a:avLst>
          </a:prstGeom>
          <a:solidFill>
            <a:srgbClr val="D9EAD3"/>
          </a:solidFill>
          <a:ln w="9525"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49" name="Google Shape;249;p19"/>
          <p:cNvSpPr/>
          <p:nvPr/>
        </p:nvSpPr>
        <p:spPr>
          <a:xfrm>
            <a:off x="4133650" y="1263403"/>
            <a:ext cx="2668800" cy="857100"/>
          </a:xfrm>
          <a:prstGeom prst="roundRect">
            <a:avLst>
              <a:gd name="adj" fmla="val 16667"/>
            </a:avLst>
          </a:prstGeom>
          <a:solidFill>
            <a:srgbClr val="F4CCCC"/>
          </a:solidFill>
          <a:ln w="9525" cap="flat" cmpd="sng">
            <a:solidFill>
              <a:srgbClr val="E0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50" name="Google Shape;250;p19"/>
          <p:cNvSpPr txBox="1"/>
          <p:nvPr/>
        </p:nvSpPr>
        <p:spPr>
          <a:xfrm>
            <a:off x="4230328" y="1276293"/>
            <a:ext cx="2509200" cy="116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b="1">
                <a:solidFill>
                  <a:schemeClr val="dk2"/>
                </a:solidFill>
                <a:latin typeface="Times New Roman"/>
                <a:ea typeface="Times New Roman"/>
                <a:cs typeface="Times New Roman"/>
                <a:sym typeface="Times New Roman"/>
              </a:rPr>
              <a:t>Video Caption: </a:t>
            </a:r>
            <a:r>
              <a:rPr lang="en" sz="800">
                <a:solidFill>
                  <a:schemeClr val="dk2"/>
                </a:solidFill>
                <a:latin typeface="Times New Roman"/>
                <a:ea typeface="Times New Roman"/>
                <a:cs typeface="Times New Roman"/>
                <a:sym typeface="Times New Roman"/>
              </a:rPr>
              <a:t>The video appears to be a promotional or informational piece featuring the text \"WATERMAN\" and \"APRIL 2022\" in a stylized manner, suggesting a connection to an event or release related to the name \"WATERMAN\" scheduled for April 2022.</a:t>
            </a:r>
            <a:endParaRPr sz="800">
              <a:solidFill>
                <a:schemeClr val="dk2"/>
              </a:solidFill>
              <a:latin typeface="Times New Roman"/>
              <a:ea typeface="Times New Roman"/>
              <a:cs typeface="Times New Roman"/>
              <a:sym typeface="Times New Roman"/>
            </a:endParaRPr>
          </a:p>
          <a:p>
            <a:pPr marL="0" lvl="0" indent="0" algn="l" rtl="0">
              <a:spcBef>
                <a:spcPts val="0"/>
              </a:spcBef>
              <a:spcAft>
                <a:spcPts val="0"/>
              </a:spcAft>
              <a:buNone/>
            </a:pPr>
            <a:endParaRPr sz="800">
              <a:solidFill>
                <a:schemeClr val="dk2"/>
              </a:solidFill>
              <a:latin typeface="Times New Roman"/>
              <a:ea typeface="Times New Roman"/>
              <a:cs typeface="Times New Roman"/>
              <a:sym typeface="Times New Roman"/>
            </a:endParaRPr>
          </a:p>
          <a:p>
            <a:pPr marL="0" lvl="0" indent="0" algn="l" rtl="0">
              <a:spcBef>
                <a:spcPts val="0"/>
              </a:spcBef>
              <a:spcAft>
                <a:spcPts val="0"/>
              </a:spcAft>
              <a:buNone/>
            </a:pPr>
            <a:endParaRPr sz="800">
              <a:solidFill>
                <a:schemeClr val="dk2"/>
              </a:solidFill>
              <a:latin typeface="Times New Roman"/>
              <a:ea typeface="Times New Roman"/>
              <a:cs typeface="Times New Roman"/>
              <a:sym typeface="Times New Roman"/>
            </a:endParaRPr>
          </a:p>
        </p:txBody>
      </p:sp>
      <p:sp>
        <p:nvSpPr>
          <p:cNvPr id="251" name="Google Shape;251;p19"/>
          <p:cNvSpPr/>
          <p:nvPr/>
        </p:nvSpPr>
        <p:spPr>
          <a:xfrm>
            <a:off x="3813425" y="1547950"/>
            <a:ext cx="234600" cy="2916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252" name="Google Shape;252;p19"/>
          <p:cNvPicPr preferRelativeResize="0"/>
          <p:nvPr/>
        </p:nvPicPr>
        <p:blipFill rotWithShape="1">
          <a:blip r:embed="rId3">
            <a:alphaModFix/>
          </a:blip>
          <a:srcRect l="-790" t="81879" r="76160" b="4413"/>
          <a:stretch/>
        </p:blipFill>
        <p:spPr>
          <a:xfrm>
            <a:off x="190852" y="1987651"/>
            <a:ext cx="1875436" cy="399412"/>
          </a:xfrm>
          <a:prstGeom prst="rect">
            <a:avLst/>
          </a:prstGeom>
          <a:noFill/>
          <a:ln>
            <a:noFill/>
          </a:ln>
        </p:spPr>
      </p:pic>
      <p:pic>
        <p:nvPicPr>
          <p:cNvPr id="253" name="Google Shape;253;p19"/>
          <p:cNvPicPr preferRelativeResize="0"/>
          <p:nvPr/>
        </p:nvPicPr>
        <p:blipFill rotWithShape="1">
          <a:blip r:embed="rId3">
            <a:alphaModFix/>
          </a:blip>
          <a:srcRect l="-790" t="81879" r="76160" b="4413"/>
          <a:stretch/>
        </p:blipFill>
        <p:spPr>
          <a:xfrm>
            <a:off x="1819347" y="1978226"/>
            <a:ext cx="1875436" cy="399412"/>
          </a:xfrm>
          <a:prstGeom prst="rect">
            <a:avLst/>
          </a:prstGeom>
          <a:noFill/>
          <a:ln>
            <a:noFill/>
          </a:ln>
        </p:spPr>
      </p:pic>
      <p:grpSp>
        <p:nvGrpSpPr>
          <p:cNvPr id="254" name="Google Shape;254;p19"/>
          <p:cNvGrpSpPr/>
          <p:nvPr/>
        </p:nvGrpSpPr>
        <p:grpSpPr>
          <a:xfrm>
            <a:off x="47724" y="1232075"/>
            <a:ext cx="3667762" cy="671584"/>
            <a:chOff x="12187" y="373277"/>
            <a:chExt cx="4673499" cy="600808"/>
          </a:xfrm>
        </p:grpSpPr>
        <p:pic>
          <p:nvPicPr>
            <p:cNvPr id="255" name="Google Shape;255;p19"/>
            <p:cNvPicPr preferRelativeResize="0"/>
            <p:nvPr/>
          </p:nvPicPr>
          <p:blipFill>
            <a:blip r:embed="rId4">
              <a:alphaModFix/>
            </a:blip>
            <a:stretch>
              <a:fillRect/>
            </a:stretch>
          </p:blipFill>
          <p:spPr>
            <a:xfrm>
              <a:off x="3709625" y="514495"/>
              <a:ext cx="907141" cy="385801"/>
            </a:xfrm>
            <a:prstGeom prst="rect">
              <a:avLst/>
            </a:prstGeom>
            <a:noFill/>
            <a:ln>
              <a:noFill/>
            </a:ln>
          </p:spPr>
        </p:pic>
        <p:pic>
          <p:nvPicPr>
            <p:cNvPr id="256" name="Google Shape;256;p19"/>
            <p:cNvPicPr preferRelativeResize="0"/>
            <p:nvPr/>
          </p:nvPicPr>
          <p:blipFill>
            <a:blip r:embed="rId5">
              <a:alphaModFix/>
            </a:blip>
            <a:stretch>
              <a:fillRect/>
            </a:stretch>
          </p:blipFill>
          <p:spPr>
            <a:xfrm>
              <a:off x="81125" y="514500"/>
              <a:ext cx="907126" cy="385801"/>
            </a:xfrm>
            <a:prstGeom prst="rect">
              <a:avLst/>
            </a:prstGeom>
            <a:noFill/>
            <a:ln>
              <a:noFill/>
            </a:ln>
          </p:spPr>
        </p:pic>
        <p:pic>
          <p:nvPicPr>
            <p:cNvPr id="257" name="Google Shape;257;p19"/>
            <p:cNvPicPr preferRelativeResize="0"/>
            <p:nvPr/>
          </p:nvPicPr>
          <p:blipFill>
            <a:blip r:embed="rId6">
              <a:alphaModFix/>
            </a:blip>
            <a:stretch>
              <a:fillRect/>
            </a:stretch>
          </p:blipFill>
          <p:spPr>
            <a:xfrm>
              <a:off x="1895375" y="514500"/>
              <a:ext cx="907126" cy="385801"/>
            </a:xfrm>
            <a:prstGeom prst="rect">
              <a:avLst/>
            </a:prstGeom>
            <a:noFill/>
            <a:ln>
              <a:noFill/>
            </a:ln>
          </p:spPr>
        </p:pic>
        <p:pic>
          <p:nvPicPr>
            <p:cNvPr id="258" name="Google Shape;258;p19"/>
            <p:cNvPicPr preferRelativeResize="0"/>
            <p:nvPr/>
          </p:nvPicPr>
          <p:blipFill>
            <a:blip r:embed="rId7">
              <a:alphaModFix/>
            </a:blip>
            <a:stretch>
              <a:fillRect/>
            </a:stretch>
          </p:blipFill>
          <p:spPr>
            <a:xfrm>
              <a:off x="988250" y="514499"/>
              <a:ext cx="907136" cy="385801"/>
            </a:xfrm>
            <a:prstGeom prst="rect">
              <a:avLst/>
            </a:prstGeom>
            <a:noFill/>
            <a:ln>
              <a:noFill/>
            </a:ln>
          </p:spPr>
        </p:pic>
        <p:pic>
          <p:nvPicPr>
            <p:cNvPr id="259" name="Google Shape;259;p19"/>
            <p:cNvPicPr preferRelativeResize="0"/>
            <p:nvPr/>
          </p:nvPicPr>
          <p:blipFill>
            <a:blip r:embed="rId8">
              <a:alphaModFix/>
            </a:blip>
            <a:stretch>
              <a:fillRect/>
            </a:stretch>
          </p:blipFill>
          <p:spPr>
            <a:xfrm>
              <a:off x="2802501" y="514496"/>
              <a:ext cx="907131" cy="385801"/>
            </a:xfrm>
            <a:prstGeom prst="rect">
              <a:avLst/>
            </a:prstGeom>
            <a:noFill/>
            <a:ln>
              <a:noFill/>
            </a:ln>
          </p:spPr>
        </p:pic>
        <p:grpSp>
          <p:nvGrpSpPr>
            <p:cNvPr id="260" name="Google Shape;260;p19"/>
            <p:cNvGrpSpPr/>
            <p:nvPr/>
          </p:nvGrpSpPr>
          <p:grpSpPr>
            <a:xfrm>
              <a:off x="12187" y="373277"/>
              <a:ext cx="4673499" cy="600808"/>
              <a:chOff x="66900" y="-55475"/>
              <a:chExt cx="9144001" cy="1665674"/>
            </a:xfrm>
          </p:grpSpPr>
          <p:pic>
            <p:nvPicPr>
              <p:cNvPr id="261" name="Google Shape;261;p19"/>
              <p:cNvPicPr preferRelativeResize="0"/>
              <p:nvPr/>
            </p:nvPicPr>
            <p:blipFill rotWithShape="1">
              <a:blip r:embed="rId9">
                <a:alphaModFix/>
              </a:blip>
              <a:srcRect/>
              <a:stretch/>
            </p:blipFill>
            <p:spPr>
              <a:xfrm>
                <a:off x="1834850" y="-55475"/>
                <a:ext cx="2052429" cy="1665674"/>
              </a:xfrm>
              <a:prstGeom prst="rect">
                <a:avLst/>
              </a:prstGeom>
              <a:noFill/>
              <a:ln>
                <a:noFill/>
              </a:ln>
            </p:spPr>
          </p:pic>
          <p:pic>
            <p:nvPicPr>
              <p:cNvPr id="262" name="Google Shape;262;p19"/>
              <p:cNvPicPr preferRelativeResize="0"/>
              <p:nvPr/>
            </p:nvPicPr>
            <p:blipFill rotWithShape="1">
              <a:blip r:embed="rId9">
                <a:alphaModFix/>
              </a:blip>
              <a:srcRect/>
              <a:stretch/>
            </p:blipFill>
            <p:spPr>
              <a:xfrm>
                <a:off x="66900" y="-55475"/>
                <a:ext cx="2052429" cy="1665674"/>
              </a:xfrm>
              <a:prstGeom prst="rect">
                <a:avLst/>
              </a:prstGeom>
              <a:noFill/>
              <a:ln>
                <a:noFill/>
              </a:ln>
            </p:spPr>
          </p:pic>
          <p:pic>
            <p:nvPicPr>
              <p:cNvPr id="263" name="Google Shape;263;p19"/>
              <p:cNvPicPr preferRelativeResize="0"/>
              <p:nvPr/>
            </p:nvPicPr>
            <p:blipFill rotWithShape="1">
              <a:blip r:embed="rId9">
                <a:alphaModFix/>
              </a:blip>
              <a:srcRect/>
              <a:stretch/>
            </p:blipFill>
            <p:spPr>
              <a:xfrm>
                <a:off x="3612686" y="-55475"/>
                <a:ext cx="2052429" cy="1665674"/>
              </a:xfrm>
              <a:prstGeom prst="rect">
                <a:avLst/>
              </a:prstGeom>
              <a:noFill/>
              <a:ln>
                <a:noFill/>
              </a:ln>
            </p:spPr>
          </p:pic>
          <p:pic>
            <p:nvPicPr>
              <p:cNvPr id="264" name="Google Shape;264;p19"/>
              <p:cNvPicPr preferRelativeResize="0"/>
              <p:nvPr/>
            </p:nvPicPr>
            <p:blipFill rotWithShape="1">
              <a:blip r:embed="rId9">
                <a:alphaModFix/>
              </a:blip>
              <a:srcRect/>
              <a:stretch/>
            </p:blipFill>
            <p:spPr>
              <a:xfrm>
                <a:off x="5391860" y="-55475"/>
                <a:ext cx="2052429" cy="1665674"/>
              </a:xfrm>
              <a:prstGeom prst="rect">
                <a:avLst/>
              </a:prstGeom>
              <a:noFill/>
              <a:ln>
                <a:noFill/>
              </a:ln>
            </p:spPr>
          </p:pic>
          <p:pic>
            <p:nvPicPr>
              <p:cNvPr id="265" name="Google Shape;265;p19"/>
              <p:cNvPicPr preferRelativeResize="0"/>
              <p:nvPr/>
            </p:nvPicPr>
            <p:blipFill rotWithShape="1">
              <a:blip r:embed="rId9">
                <a:alphaModFix/>
              </a:blip>
              <a:srcRect/>
              <a:stretch/>
            </p:blipFill>
            <p:spPr>
              <a:xfrm>
                <a:off x="7158472" y="-55475"/>
                <a:ext cx="2052429" cy="1665674"/>
              </a:xfrm>
              <a:prstGeom prst="rect">
                <a:avLst/>
              </a:prstGeom>
              <a:noFill/>
              <a:ln>
                <a:noFill/>
              </a:ln>
            </p:spPr>
          </p:pic>
        </p:grpSp>
      </p:grpSp>
      <p:sp>
        <p:nvSpPr>
          <p:cNvPr id="266" name="Google Shape;266;p19"/>
          <p:cNvSpPr txBox="1"/>
          <p:nvPr/>
        </p:nvSpPr>
        <p:spPr>
          <a:xfrm>
            <a:off x="159841" y="2452225"/>
            <a:ext cx="35127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800">
              <a:solidFill>
                <a:schemeClr val="dk2"/>
              </a:solidFill>
              <a:latin typeface="Times New Roman"/>
              <a:ea typeface="Times New Roman"/>
              <a:cs typeface="Times New Roman"/>
              <a:sym typeface="Times New Roman"/>
            </a:endParaRPr>
          </a:p>
          <a:p>
            <a:pPr marL="0" lvl="0" indent="0" algn="l" rtl="0">
              <a:spcBef>
                <a:spcPts val="0"/>
              </a:spcBef>
              <a:spcAft>
                <a:spcPts val="0"/>
              </a:spcAft>
              <a:buNone/>
            </a:pPr>
            <a:r>
              <a:rPr lang="en" sz="800" b="1">
                <a:solidFill>
                  <a:schemeClr val="dk2"/>
                </a:solidFill>
                <a:latin typeface="Times New Roman"/>
                <a:ea typeface="Times New Roman"/>
                <a:cs typeface="Times New Roman"/>
                <a:sym typeface="Times New Roman"/>
              </a:rPr>
              <a:t>Music Caption</a:t>
            </a:r>
            <a:r>
              <a:rPr lang="en" sz="800">
                <a:solidFill>
                  <a:schemeClr val="dk2"/>
                </a:solidFill>
                <a:latin typeface="Times New Roman"/>
                <a:ea typeface="Times New Roman"/>
                <a:cs typeface="Times New Roman"/>
                <a:sym typeface="Times New Roman"/>
              </a:rPr>
              <a:t>: The song is an instrumental. The tempo is medium with a string section harmony with strong bass line, rhythmic acoustic guitar accompaniment and keyboard accompaniment. The song is emotional and has a lot of spirit.</a:t>
            </a:r>
            <a:endParaRPr sz="800">
              <a:solidFill>
                <a:schemeClr val="dk2"/>
              </a:solidFill>
              <a:latin typeface="Times New Roman"/>
              <a:ea typeface="Times New Roman"/>
              <a:cs typeface="Times New Roman"/>
              <a:sym typeface="Times New Roman"/>
            </a:endParaRPr>
          </a:p>
        </p:txBody>
      </p:sp>
      <p:sp>
        <p:nvSpPr>
          <p:cNvPr id="267" name="Google Shape;267;p19"/>
          <p:cNvSpPr txBox="1"/>
          <p:nvPr/>
        </p:nvSpPr>
        <p:spPr>
          <a:xfrm>
            <a:off x="4212388" y="2526500"/>
            <a:ext cx="2167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800">
              <a:solidFill>
                <a:schemeClr val="dk2"/>
              </a:solidFill>
              <a:latin typeface="Times New Roman"/>
              <a:ea typeface="Times New Roman"/>
              <a:cs typeface="Times New Roman"/>
              <a:sym typeface="Times New Roman"/>
            </a:endParaRPr>
          </a:p>
          <a:p>
            <a:pPr marL="0" lvl="0" indent="0" algn="l" rtl="0">
              <a:spcBef>
                <a:spcPts val="0"/>
              </a:spcBef>
              <a:spcAft>
                <a:spcPts val="0"/>
              </a:spcAft>
              <a:buNone/>
            </a:pPr>
            <a:r>
              <a:rPr lang="en" sz="800" b="1">
                <a:solidFill>
                  <a:schemeClr val="dk2"/>
                </a:solidFill>
                <a:latin typeface="Times New Roman"/>
                <a:ea typeface="Times New Roman"/>
                <a:cs typeface="Times New Roman"/>
                <a:sym typeface="Times New Roman"/>
              </a:rPr>
              <a:t>objects</a:t>
            </a:r>
            <a:r>
              <a:rPr lang="en" sz="800">
                <a:solidFill>
                  <a:schemeClr val="dk2"/>
                </a:solidFill>
                <a:latin typeface="Times New Roman"/>
                <a:ea typeface="Times New Roman"/>
                <a:cs typeface="Times New Roman"/>
                <a:sym typeface="Times New Roman"/>
              </a:rPr>
              <a:t>: " exclusive","Waterman"," April 2022", " in theaters"," movie poster"</a:t>
            </a:r>
            <a:endParaRPr sz="800">
              <a:solidFill>
                <a:schemeClr val="dk2"/>
              </a:solidFill>
              <a:latin typeface="Times New Roman"/>
              <a:ea typeface="Times New Roman"/>
              <a:cs typeface="Times New Roman"/>
              <a:sym typeface="Times New Roman"/>
            </a:endParaRPr>
          </a:p>
          <a:p>
            <a:pPr marL="0" lvl="0" indent="0" algn="l" rtl="0">
              <a:spcBef>
                <a:spcPts val="0"/>
              </a:spcBef>
              <a:spcAft>
                <a:spcPts val="0"/>
              </a:spcAft>
              <a:buNone/>
            </a:pPr>
            <a:r>
              <a:rPr lang="en" sz="800" b="1">
                <a:solidFill>
                  <a:schemeClr val="dk2"/>
                </a:solidFill>
                <a:latin typeface="Times New Roman"/>
                <a:ea typeface="Times New Roman"/>
                <a:cs typeface="Times New Roman"/>
                <a:sym typeface="Times New Roman"/>
              </a:rPr>
              <a:t>background</a:t>
            </a:r>
            <a:r>
              <a:rPr lang="en" sz="800">
                <a:solidFill>
                  <a:schemeClr val="dk2"/>
                </a:solidFill>
                <a:latin typeface="Times New Roman"/>
                <a:ea typeface="Times New Roman"/>
                <a:cs typeface="Times New Roman"/>
                <a:sym typeface="Times New Roman"/>
              </a:rPr>
              <a:t>: "Dark",</a:t>
            </a:r>
            <a:endParaRPr sz="800">
              <a:solidFill>
                <a:schemeClr val="dk2"/>
              </a:solidFill>
              <a:latin typeface="Times New Roman"/>
              <a:ea typeface="Times New Roman"/>
              <a:cs typeface="Times New Roman"/>
              <a:sym typeface="Times New Roman"/>
            </a:endParaRPr>
          </a:p>
          <a:p>
            <a:pPr marL="0" lvl="0" indent="0" algn="l" rtl="0">
              <a:spcBef>
                <a:spcPts val="0"/>
              </a:spcBef>
              <a:spcAft>
                <a:spcPts val="0"/>
              </a:spcAft>
              <a:buNone/>
            </a:pPr>
            <a:endParaRPr sz="800">
              <a:solidFill>
                <a:schemeClr val="dk2"/>
              </a:solidFill>
              <a:latin typeface="Times New Roman"/>
              <a:ea typeface="Times New Roman"/>
              <a:cs typeface="Times New Roman"/>
              <a:sym typeface="Times New Roman"/>
            </a:endParaRPr>
          </a:p>
        </p:txBody>
      </p:sp>
      <p:sp>
        <p:nvSpPr>
          <p:cNvPr id="268" name="Google Shape;268;p19"/>
          <p:cNvSpPr txBox="1"/>
          <p:nvPr/>
        </p:nvSpPr>
        <p:spPr>
          <a:xfrm>
            <a:off x="4123963" y="2073050"/>
            <a:ext cx="26448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b="1">
                <a:solidFill>
                  <a:schemeClr val="dk2"/>
                </a:solidFill>
                <a:latin typeface="Times New Roman"/>
                <a:ea typeface="Times New Roman"/>
                <a:cs typeface="Times New Roman"/>
                <a:sym typeface="Times New Roman"/>
              </a:rPr>
              <a:t>Frame caption: </a:t>
            </a:r>
            <a:r>
              <a:rPr lang="en" sz="800">
                <a:solidFill>
                  <a:schemeClr val="dk2"/>
                </a:solidFill>
                <a:latin typeface="Times New Roman"/>
                <a:ea typeface="Times New Roman"/>
                <a:cs typeface="Times New Roman"/>
                <a:sym typeface="Times New Roman"/>
              </a:rPr>
              <a:t>"the word \" waterman \" written in white letters on top of a brown background . ", "an image of an empty room with a dark background . ","a black background with a white line on it . "</a:t>
            </a:r>
            <a:endParaRPr sz="800">
              <a:solidFill>
                <a:schemeClr val="dk2"/>
              </a:solidFill>
              <a:latin typeface="Times New Roman"/>
              <a:ea typeface="Times New Roman"/>
              <a:cs typeface="Times New Roman"/>
              <a:sym typeface="Times New Roman"/>
            </a:endParaRPr>
          </a:p>
        </p:txBody>
      </p:sp>
      <p:sp>
        <p:nvSpPr>
          <p:cNvPr id="269" name="Google Shape;269;p19"/>
          <p:cNvSpPr/>
          <p:nvPr/>
        </p:nvSpPr>
        <p:spPr>
          <a:xfrm rot="5400000">
            <a:off x="1820470" y="2440750"/>
            <a:ext cx="147000" cy="2523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70" name="Google Shape;270;p19"/>
          <p:cNvSpPr/>
          <p:nvPr/>
        </p:nvSpPr>
        <p:spPr>
          <a:xfrm rot="3008287">
            <a:off x="3823410" y="2197266"/>
            <a:ext cx="234500" cy="291579"/>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71" name="Google Shape;271;p19"/>
          <p:cNvSpPr/>
          <p:nvPr/>
        </p:nvSpPr>
        <p:spPr>
          <a:xfrm rot="3764799">
            <a:off x="3843030" y="2656727"/>
            <a:ext cx="234536" cy="291559"/>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272" name="Google Shape;272;p19"/>
          <p:cNvGrpSpPr/>
          <p:nvPr/>
        </p:nvGrpSpPr>
        <p:grpSpPr>
          <a:xfrm>
            <a:off x="6921831" y="1276294"/>
            <a:ext cx="1988941" cy="1583256"/>
            <a:chOff x="7159136" y="2177725"/>
            <a:chExt cx="1447239" cy="1048375"/>
          </a:xfrm>
        </p:grpSpPr>
        <p:sp>
          <p:nvSpPr>
            <p:cNvPr id="273" name="Google Shape;273;p19"/>
            <p:cNvSpPr txBox="1"/>
            <p:nvPr/>
          </p:nvSpPr>
          <p:spPr>
            <a:xfrm>
              <a:off x="7642199" y="2177725"/>
              <a:ext cx="413700" cy="203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solidFill>
                    <a:schemeClr val="dk2"/>
                  </a:solidFill>
                </a:rPr>
                <a:t>OCR</a:t>
              </a:r>
              <a:endParaRPr sz="800">
                <a:solidFill>
                  <a:schemeClr val="dk2"/>
                </a:solidFill>
              </a:endParaRPr>
            </a:p>
          </p:txBody>
        </p:sp>
        <p:sp>
          <p:nvSpPr>
            <p:cNvPr id="274" name="Google Shape;274;p19"/>
            <p:cNvSpPr txBox="1"/>
            <p:nvPr/>
          </p:nvSpPr>
          <p:spPr>
            <a:xfrm>
              <a:off x="8192675" y="2481155"/>
              <a:ext cx="413700" cy="203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solidFill>
                    <a:schemeClr val="dk2"/>
                  </a:solidFill>
                </a:rPr>
                <a:t>OF</a:t>
              </a:r>
              <a:endParaRPr sz="800">
                <a:solidFill>
                  <a:schemeClr val="dk2"/>
                </a:solidFill>
              </a:endParaRPr>
            </a:p>
          </p:txBody>
        </p:sp>
        <p:sp>
          <p:nvSpPr>
            <p:cNvPr id="275" name="Google Shape;275;p19"/>
            <p:cNvSpPr txBox="1"/>
            <p:nvPr/>
          </p:nvSpPr>
          <p:spPr>
            <a:xfrm>
              <a:off x="8057275" y="3022400"/>
              <a:ext cx="413700" cy="203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solidFill>
                    <a:schemeClr val="dk2"/>
                  </a:solidFill>
                </a:rPr>
                <a:t>AES</a:t>
              </a:r>
              <a:endParaRPr sz="800">
                <a:solidFill>
                  <a:schemeClr val="dk2"/>
                </a:solidFill>
              </a:endParaRPr>
            </a:p>
          </p:txBody>
        </p:sp>
        <p:sp>
          <p:nvSpPr>
            <p:cNvPr id="276" name="Google Shape;276;p19"/>
            <p:cNvSpPr txBox="1"/>
            <p:nvPr/>
          </p:nvSpPr>
          <p:spPr>
            <a:xfrm>
              <a:off x="7254513" y="3022400"/>
              <a:ext cx="413700" cy="203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solidFill>
                    <a:schemeClr val="dk2"/>
                  </a:solidFill>
                </a:rPr>
                <a:t>IQ</a:t>
              </a:r>
              <a:endParaRPr sz="800">
                <a:solidFill>
                  <a:schemeClr val="dk2"/>
                </a:solidFill>
              </a:endParaRPr>
            </a:p>
          </p:txBody>
        </p:sp>
        <p:sp>
          <p:nvSpPr>
            <p:cNvPr id="277" name="Google Shape;277;p19"/>
            <p:cNvSpPr txBox="1"/>
            <p:nvPr/>
          </p:nvSpPr>
          <p:spPr>
            <a:xfrm>
              <a:off x="7159136" y="2481150"/>
              <a:ext cx="413700" cy="203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solidFill>
                    <a:schemeClr val="dk2"/>
                  </a:solidFill>
                </a:rPr>
                <a:t>Dur.</a:t>
              </a:r>
              <a:endParaRPr sz="800">
                <a:solidFill>
                  <a:schemeClr val="dk2"/>
                </a:solidFill>
              </a:endParaRPr>
            </a:p>
          </p:txBody>
        </p:sp>
        <p:grpSp>
          <p:nvGrpSpPr>
            <p:cNvPr id="278" name="Google Shape;278;p19"/>
            <p:cNvGrpSpPr/>
            <p:nvPr/>
          </p:nvGrpSpPr>
          <p:grpSpPr>
            <a:xfrm>
              <a:off x="7380540" y="2345447"/>
              <a:ext cx="882907" cy="800329"/>
              <a:chOff x="6015895" y="2340044"/>
              <a:chExt cx="1958100" cy="1779300"/>
            </a:xfrm>
          </p:grpSpPr>
          <p:sp>
            <p:nvSpPr>
              <p:cNvPr id="279" name="Google Shape;279;p19"/>
              <p:cNvSpPr/>
              <p:nvPr/>
            </p:nvSpPr>
            <p:spPr>
              <a:xfrm>
                <a:off x="6015895" y="2340044"/>
                <a:ext cx="1958100" cy="1779300"/>
              </a:xfrm>
              <a:prstGeom prst="pentagon">
                <a:avLst>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cxnSp>
            <p:nvCxnSpPr>
              <p:cNvPr id="280" name="Google Shape;280;p19"/>
              <p:cNvCxnSpPr>
                <a:stCxn id="279" idx="1"/>
              </p:cNvCxnSpPr>
              <p:nvPr/>
            </p:nvCxnSpPr>
            <p:spPr>
              <a:xfrm>
                <a:off x="6015897" y="3019675"/>
                <a:ext cx="979500" cy="306900"/>
              </a:xfrm>
              <a:prstGeom prst="straightConnector1">
                <a:avLst/>
              </a:prstGeom>
              <a:noFill/>
              <a:ln w="9525" cap="flat" cmpd="sng">
                <a:solidFill>
                  <a:schemeClr val="dk2"/>
                </a:solidFill>
                <a:prstDash val="dot"/>
                <a:round/>
                <a:headEnd type="none" w="med" len="med"/>
                <a:tailEnd type="none" w="med" len="med"/>
              </a:ln>
            </p:spPr>
          </p:cxnSp>
          <p:cxnSp>
            <p:nvCxnSpPr>
              <p:cNvPr id="281" name="Google Shape;281;p19"/>
              <p:cNvCxnSpPr>
                <a:stCxn id="279" idx="0"/>
              </p:cNvCxnSpPr>
              <p:nvPr/>
            </p:nvCxnSpPr>
            <p:spPr>
              <a:xfrm flipH="1">
                <a:off x="6993745" y="2340044"/>
                <a:ext cx="1200" cy="989100"/>
              </a:xfrm>
              <a:prstGeom prst="straightConnector1">
                <a:avLst/>
              </a:prstGeom>
              <a:noFill/>
              <a:ln w="9525" cap="flat" cmpd="sng">
                <a:solidFill>
                  <a:schemeClr val="dk2"/>
                </a:solidFill>
                <a:prstDash val="dot"/>
                <a:round/>
                <a:headEnd type="none" w="med" len="med"/>
                <a:tailEnd type="none" w="med" len="med"/>
              </a:ln>
            </p:spPr>
          </p:cxnSp>
          <p:cxnSp>
            <p:nvCxnSpPr>
              <p:cNvPr id="282" name="Google Shape;282;p19"/>
              <p:cNvCxnSpPr>
                <a:stCxn id="279" idx="5"/>
              </p:cNvCxnSpPr>
              <p:nvPr/>
            </p:nvCxnSpPr>
            <p:spPr>
              <a:xfrm flipH="1">
                <a:off x="6993293" y="3019675"/>
                <a:ext cx="980700" cy="306600"/>
              </a:xfrm>
              <a:prstGeom prst="straightConnector1">
                <a:avLst/>
              </a:prstGeom>
              <a:noFill/>
              <a:ln w="9525" cap="flat" cmpd="sng">
                <a:solidFill>
                  <a:schemeClr val="dk2"/>
                </a:solidFill>
                <a:prstDash val="dot"/>
                <a:round/>
                <a:headEnd type="none" w="med" len="med"/>
                <a:tailEnd type="none" w="med" len="med"/>
              </a:ln>
            </p:spPr>
          </p:cxnSp>
          <p:cxnSp>
            <p:nvCxnSpPr>
              <p:cNvPr id="283" name="Google Shape;283;p19"/>
              <p:cNvCxnSpPr>
                <a:stCxn id="279" idx="2"/>
              </p:cNvCxnSpPr>
              <p:nvPr/>
            </p:nvCxnSpPr>
            <p:spPr>
              <a:xfrm rot="10800000" flipH="1">
                <a:off x="6389860" y="3328240"/>
                <a:ext cx="603000" cy="791100"/>
              </a:xfrm>
              <a:prstGeom prst="straightConnector1">
                <a:avLst/>
              </a:prstGeom>
              <a:noFill/>
              <a:ln w="9525" cap="flat" cmpd="sng">
                <a:solidFill>
                  <a:schemeClr val="dk2"/>
                </a:solidFill>
                <a:prstDash val="dot"/>
                <a:round/>
                <a:headEnd type="none" w="med" len="med"/>
                <a:tailEnd type="none" w="med" len="med"/>
              </a:ln>
            </p:spPr>
          </p:cxnSp>
          <p:cxnSp>
            <p:nvCxnSpPr>
              <p:cNvPr id="284" name="Google Shape;284;p19"/>
              <p:cNvCxnSpPr>
                <a:stCxn id="279" idx="4"/>
              </p:cNvCxnSpPr>
              <p:nvPr/>
            </p:nvCxnSpPr>
            <p:spPr>
              <a:xfrm rot="10800000">
                <a:off x="6994330" y="3328240"/>
                <a:ext cx="605700" cy="791100"/>
              </a:xfrm>
              <a:prstGeom prst="straightConnector1">
                <a:avLst/>
              </a:prstGeom>
              <a:noFill/>
              <a:ln w="9525" cap="flat" cmpd="sng">
                <a:solidFill>
                  <a:schemeClr val="dk2"/>
                </a:solidFill>
                <a:prstDash val="dot"/>
                <a:round/>
                <a:headEnd type="none" w="med" len="med"/>
                <a:tailEnd type="none" w="med" len="med"/>
              </a:ln>
            </p:spPr>
          </p:cxnSp>
          <p:sp>
            <p:nvSpPr>
              <p:cNvPr id="285" name="Google Shape;285;p19"/>
              <p:cNvSpPr/>
              <p:nvPr/>
            </p:nvSpPr>
            <p:spPr>
              <a:xfrm>
                <a:off x="6390075" y="2478350"/>
                <a:ext cx="1179075" cy="1502725"/>
              </a:xfrm>
              <a:custGeom>
                <a:avLst/>
                <a:gdLst/>
                <a:ahLst/>
                <a:cxnLst/>
                <a:rect l="l" t="t" r="r" b="b"/>
                <a:pathLst>
                  <a:path w="47163" h="60109" extrusionOk="0">
                    <a:moveTo>
                      <a:pt x="24414" y="0"/>
                    </a:moveTo>
                    <a:lnTo>
                      <a:pt x="0" y="25708"/>
                    </a:lnTo>
                    <a:lnTo>
                      <a:pt x="4069" y="60109"/>
                    </a:lnTo>
                    <a:lnTo>
                      <a:pt x="38655" y="51971"/>
                    </a:lnTo>
                    <a:lnTo>
                      <a:pt x="47163" y="25893"/>
                    </a:lnTo>
                    <a:close/>
                  </a:path>
                </a:pathLst>
              </a:custGeom>
              <a:solidFill>
                <a:srgbClr val="FFB2B2">
                  <a:alpha val="50000"/>
                </a:srgbClr>
              </a:solidFill>
              <a:ln>
                <a:noFill/>
              </a:ln>
            </p:spPr>
            <p:txBody>
              <a:bodyPr/>
              <a:lstStyle/>
              <a:p>
                <a:endParaRPr lang="en-CN"/>
              </a:p>
            </p:txBody>
          </p:sp>
          <p:sp>
            <p:nvSpPr>
              <p:cNvPr id="286" name="Google Shape;286;p19"/>
              <p:cNvSpPr/>
              <p:nvPr/>
            </p:nvSpPr>
            <p:spPr>
              <a:xfrm>
                <a:off x="6230750" y="2680950"/>
                <a:ext cx="1468250" cy="1017550"/>
              </a:xfrm>
              <a:custGeom>
                <a:avLst/>
                <a:gdLst/>
                <a:ahLst/>
                <a:cxnLst/>
                <a:rect l="l" t="t" r="r" b="b"/>
                <a:pathLst>
                  <a:path w="58730" h="40702" extrusionOk="0">
                    <a:moveTo>
                      <a:pt x="30851" y="0"/>
                    </a:moveTo>
                    <a:lnTo>
                      <a:pt x="0" y="15611"/>
                    </a:lnTo>
                    <a:lnTo>
                      <a:pt x="18957" y="40702"/>
                    </a:lnTo>
                    <a:lnTo>
                      <a:pt x="42560" y="40516"/>
                    </a:lnTo>
                    <a:lnTo>
                      <a:pt x="58730" y="16355"/>
                    </a:lnTo>
                    <a:close/>
                  </a:path>
                </a:pathLst>
              </a:custGeom>
              <a:solidFill>
                <a:srgbClr val="9CCEFE">
                  <a:alpha val="53800"/>
                </a:srgbClr>
              </a:solidFill>
              <a:ln>
                <a:noFill/>
              </a:ln>
            </p:spPr>
            <p:txBody>
              <a:bodyPr/>
              <a:lstStyle/>
              <a:p>
                <a:endParaRPr lang="en-CN"/>
              </a:p>
            </p:txBody>
          </p:sp>
        </p:grpSp>
      </p:grpSp>
      <p:grpSp>
        <p:nvGrpSpPr>
          <p:cNvPr id="287" name="Google Shape;287;p19"/>
          <p:cNvGrpSpPr/>
          <p:nvPr/>
        </p:nvGrpSpPr>
        <p:grpSpPr>
          <a:xfrm>
            <a:off x="6973200" y="2859550"/>
            <a:ext cx="1815875" cy="307800"/>
            <a:chOff x="6380200" y="4089000"/>
            <a:chExt cx="1815875" cy="307800"/>
          </a:xfrm>
        </p:grpSpPr>
        <p:sp>
          <p:nvSpPr>
            <p:cNvPr id="288" name="Google Shape;288;p19"/>
            <p:cNvSpPr/>
            <p:nvPr/>
          </p:nvSpPr>
          <p:spPr>
            <a:xfrm>
              <a:off x="6380200" y="4169400"/>
              <a:ext cx="156000" cy="147000"/>
            </a:xfrm>
            <a:prstGeom prst="ellipse">
              <a:avLst/>
            </a:prstGeom>
            <a:solidFill>
              <a:srgbClr val="FFB2B2">
                <a:alpha val="5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89" name="Google Shape;289;p19"/>
            <p:cNvSpPr txBox="1"/>
            <p:nvPr/>
          </p:nvSpPr>
          <p:spPr>
            <a:xfrm>
              <a:off x="6488425" y="4089000"/>
              <a:ext cx="8979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solidFill>
                    <a:schemeClr val="dk2"/>
                  </a:solidFill>
                  <a:latin typeface="Times New Roman"/>
                  <a:ea typeface="Times New Roman"/>
                  <a:cs typeface="Times New Roman"/>
                  <a:sym typeface="Times New Roman"/>
                </a:rPr>
                <a:t>Dataset Average</a:t>
              </a:r>
              <a:endParaRPr sz="800">
                <a:solidFill>
                  <a:schemeClr val="dk2"/>
                </a:solidFill>
                <a:latin typeface="Times New Roman"/>
                <a:ea typeface="Times New Roman"/>
                <a:cs typeface="Times New Roman"/>
                <a:sym typeface="Times New Roman"/>
              </a:endParaRPr>
            </a:p>
          </p:txBody>
        </p:sp>
        <p:sp>
          <p:nvSpPr>
            <p:cNvPr id="290" name="Google Shape;290;p19"/>
            <p:cNvSpPr/>
            <p:nvPr/>
          </p:nvSpPr>
          <p:spPr>
            <a:xfrm>
              <a:off x="7386325" y="4169400"/>
              <a:ext cx="156000" cy="147000"/>
            </a:xfrm>
            <a:prstGeom prst="ellipse">
              <a:avLst/>
            </a:prstGeom>
            <a:solidFill>
              <a:srgbClr val="9CCEFE">
                <a:alpha val="538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91" name="Google Shape;291;p19"/>
            <p:cNvSpPr txBox="1"/>
            <p:nvPr/>
          </p:nvSpPr>
          <p:spPr>
            <a:xfrm>
              <a:off x="7488675" y="4089000"/>
              <a:ext cx="7074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solidFill>
                    <a:schemeClr val="dk2"/>
                  </a:solidFill>
                  <a:latin typeface="Times New Roman"/>
                  <a:ea typeface="Times New Roman"/>
                  <a:cs typeface="Times New Roman"/>
                  <a:sym typeface="Times New Roman"/>
                </a:rPr>
                <a:t>This Clip</a:t>
              </a:r>
              <a:endParaRPr sz="800">
                <a:solidFill>
                  <a:schemeClr val="dk2"/>
                </a:solidFill>
                <a:latin typeface="Times New Roman"/>
                <a:ea typeface="Times New Roman"/>
                <a:cs typeface="Times New Roman"/>
                <a:sym typeface="Times New Roman"/>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p20"/>
          <p:cNvSpPr/>
          <p:nvPr/>
        </p:nvSpPr>
        <p:spPr>
          <a:xfrm>
            <a:off x="1957188" y="2221825"/>
            <a:ext cx="4215600" cy="871200"/>
          </a:xfrm>
          <a:prstGeom prst="roundRect">
            <a:avLst>
              <a:gd name="adj" fmla="val 16667"/>
            </a:avLst>
          </a:prstGeom>
          <a:solidFill>
            <a:srgbClr val="FFE59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97" name="Google Shape;297;p20"/>
          <p:cNvSpPr txBox="1"/>
          <p:nvPr/>
        </p:nvSpPr>
        <p:spPr>
          <a:xfrm>
            <a:off x="2228088" y="2236000"/>
            <a:ext cx="36738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solidFill>
                  <a:schemeClr val="dk2"/>
                </a:solidFill>
              </a:rPr>
              <a:t>The video appears to be an </a:t>
            </a:r>
            <a:r>
              <a:rPr lang="en" sz="800">
                <a:solidFill>
                  <a:srgbClr val="38761D"/>
                </a:solidFill>
              </a:rPr>
              <a:t>educational or informative piece</a:t>
            </a:r>
            <a:r>
              <a:rPr lang="en" sz="800">
                <a:solidFill>
                  <a:schemeClr val="dk2"/>
                </a:solidFill>
              </a:rPr>
              <a:t>, possibly related to health or wellness, discussing the concept of </a:t>
            </a:r>
            <a:r>
              <a:rPr lang="en" sz="800">
                <a:solidFill>
                  <a:srgbClr val="CC0000"/>
                </a:solidFill>
              </a:rPr>
              <a:t>"Fear of One's Own Vitality" and "Traditional Talk Therapy" </a:t>
            </a:r>
            <a:r>
              <a:rPr lang="en" sz="800">
                <a:solidFill>
                  <a:schemeClr val="dk2"/>
                </a:solidFill>
              </a:rPr>
              <a:t>as methods for addressing this fear.</a:t>
            </a:r>
            <a:endParaRPr sz="800">
              <a:solidFill>
                <a:schemeClr val="dk2"/>
              </a:solidFill>
            </a:endParaRPr>
          </a:p>
        </p:txBody>
      </p:sp>
      <p:pic>
        <p:nvPicPr>
          <p:cNvPr id="298" name="Google Shape;298;p20"/>
          <p:cNvPicPr preferRelativeResize="0"/>
          <p:nvPr/>
        </p:nvPicPr>
        <p:blipFill>
          <a:blip r:embed="rId3">
            <a:alphaModFix/>
          </a:blip>
          <a:stretch>
            <a:fillRect/>
          </a:stretch>
        </p:blipFill>
        <p:spPr>
          <a:xfrm>
            <a:off x="1761800" y="1326875"/>
            <a:ext cx="5296799" cy="621525"/>
          </a:xfrm>
          <a:prstGeom prst="rect">
            <a:avLst/>
          </a:prstGeom>
          <a:noFill/>
          <a:ln>
            <a:noFill/>
          </a:ln>
        </p:spPr>
      </p:pic>
      <p:grpSp>
        <p:nvGrpSpPr>
          <p:cNvPr id="299" name="Google Shape;299;p20"/>
          <p:cNvGrpSpPr/>
          <p:nvPr/>
        </p:nvGrpSpPr>
        <p:grpSpPr>
          <a:xfrm>
            <a:off x="1668225" y="1036300"/>
            <a:ext cx="5498288" cy="1033717"/>
            <a:chOff x="66900" y="-55475"/>
            <a:chExt cx="9144001" cy="1665674"/>
          </a:xfrm>
        </p:grpSpPr>
        <p:pic>
          <p:nvPicPr>
            <p:cNvPr id="300" name="Google Shape;300;p20"/>
            <p:cNvPicPr preferRelativeResize="0"/>
            <p:nvPr/>
          </p:nvPicPr>
          <p:blipFill rotWithShape="1">
            <a:blip r:embed="rId4">
              <a:alphaModFix/>
            </a:blip>
            <a:srcRect/>
            <a:stretch/>
          </p:blipFill>
          <p:spPr>
            <a:xfrm>
              <a:off x="1834850" y="-55475"/>
              <a:ext cx="2052429" cy="1665674"/>
            </a:xfrm>
            <a:prstGeom prst="rect">
              <a:avLst/>
            </a:prstGeom>
            <a:noFill/>
            <a:ln>
              <a:noFill/>
            </a:ln>
          </p:spPr>
        </p:pic>
        <p:pic>
          <p:nvPicPr>
            <p:cNvPr id="301" name="Google Shape;301;p20"/>
            <p:cNvPicPr preferRelativeResize="0"/>
            <p:nvPr/>
          </p:nvPicPr>
          <p:blipFill rotWithShape="1">
            <a:blip r:embed="rId4">
              <a:alphaModFix/>
            </a:blip>
            <a:srcRect/>
            <a:stretch/>
          </p:blipFill>
          <p:spPr>
            <a:xfrm>
              <a:off x="66900" y="-55475"/>
              <a:ext cx="2052429" cy="1665674"/>
            </a:xfrm>
            <a:prstGeom prst="rect">
              <a:avLst/>
            </a:prstGeom>
            <a:noFill/>
            <a:ln>
              <a:noFill/>
            </a:ln>
          </p:spPr>
        </p:pic>
        <p:pic>
          <p:nvPicPr>
            <p:cNvPr id="302" name="Google Shape;302;p20"/>
            <p:cNvPicPr preferRelativeResize="0"/>
            <p:nvPr/>
          </p:nvPicPr>
          <p:blipFill rotWithShape="1">
            <a:blip r:embed="rId4">
              <a:alphaModFix/>
            </a:blip>
            <a:srcRect/>
            <a:stretch/>
          </p:blipFill>
          <p:spPr>
            <a:xfrm>
              <a:off x="3612686" y="-55475"/>
              <a:ext cx="2052429" cy="1665674"/>
            </a:xfrm>
            <a:prstGeom prst="rect">
              <a:avLst/>
            </a:prstGeom>
            <a:noFill/>
            <a:ln>
              <a:noFill/>
            </a:ln>
          </p:spPr>
        </p:pic>
        <p:pic>
          <p:nvPicPr>
            <p:cNvPr id="303" name="Google Shape;303;p20"/>
            <p:cNvPicPr preferRelativeResize="0"/>
            <p:nvPr/>
          </p:nvPicPr>
          <p:blipFill rotWithShape="1">
            <a:blip r:embed="rId4">
              <a:alphaModFix/>
            </a:blip>
            <a:srcRect/>
            <a:stretch/>
          </p:blipFill>
          <p:spPr>
            <a:xfrm>
              <a:off x="5391860" y="-55475"/>
              <a:ext cx="2052429" cy="1665674"/>
            </a:xfrm>
            <a:prstGeom prst="rect">
              <a:avLst/>
            </a:prstGeom>
            <a:noFill/>
            <a:ln>
              <a:noFill/>
            </a:ln>
          </p:spPr>
        </p:pic>
        <p:pic>
          <p:nvPicPr>
            <p:cNvPr id="304" name="Google Shape;304;p20"/>
            <p:cNvPicPr preferRelativeResize="0"/>
            <p:nvPr/>
          </p:nvPicPr>
          <p:blipFill rotWithShape="1">
            <a:blip r:embed="rId4">
              <a:alphaModFix/>
            </a:blip>
            <a:srcRect/>
            <a:stretch/>
          </p:blipFill>
          <p:spPr>
            <a:xfrm>
              <a:off x="7158472" y="-55475"/>
              <a:ext cx="2052429" cy="1665674"/>
            </a:xfrm>
            <a:prstGeom prst="rect">
              <a:avLst/>
            </a:prstGeom>
            <a:noFill/>
            <a:ln>
              <a:noFill/>
            </a:ln>
          </p:spPr>
        </p:pic>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Google Shape;309;p21"/>
          <p:cNvSpPr txBox="1">
            <a:spLocks noGrp="1"/>
          </p:cNvSpPr>
          <p:nvPr>
            <p:ph type="title"/>
          </p:nvPr>
        </p:nvSpPr>
        <p:spPr>
          <a:xfrm>
            <a:off x="532130" y="302260"/>
            <a:ext cx="8520300" cy="308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1"/>
          <p:cNvSpPr txBox="1">
            <a:spLocks noGrp="1"/>
          </p:cNvSpPr>
          <p:nvPr>
            <p:ph type="subTitle" idx="1"/>
          </p:nvPr>
        </p:nvSpPr>
        <p:spPr>
          <a:xfrm>
            <a:off x="532765" y="610235"/>
            <a:ext cx="8519100" cy="198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21"/>
          <p:cNvSpPr txBox="1"/>
          <p:nvPr/>
        </p:nvSpPr>
        <p:spPr>
          <a:xfrm>
            <a:off x="606150" y="3510875"/>
            <a:ext cx="1763400" cy="1569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chemeClr val="dk2"/>
                </a:solidFill>
              </a:rPr>
              <a:t>Dur: 13.8</a:t>
            </a:r>
            <a:endParaRPr sz="1800">
              <a:solidFill>
                <a:schemeClr val="dk2"/>
              </a:solidFill>
            </a:endParaRPr>
          </a:p>
          <a:p>
            <a:pPr marL="0" lvl="0" indent="0" algn="l" rtl="0">
              <a:spcBef>
                <a:spcPts val="0"/>
              </a:spcBef>
              <a:spcAft>
                <a:spcPts val="0"/>
              </a:spcAft>
              <a:buNone/>
            </a:pPr>
            <a:r>
              <a:rPr lang="en" sz="1800">
                <a:solidFill>
                  <a:schemeClr val="dk2"/>
                </a:solidFill>
              </a:rPr>
              <a:t>IQ: 50.3</a:t>
            </a:r>
            <a:endParaRPr sz="1800">
              <a:solidFill>
                <a:schemeClr val="dk2"/>
              </a:solidFill>
            </a:endParaRPr>
          </a:p>
          <a:p>
            <a:pPr marL="0" lvl="0" indent="0" algn="l" rtl="0">
              <a:spcBef>
                <a:spcPts val="0"/>
              </a:spcBef>
              <a:spcAft>
                <a:spcPts val="0"/>
              </a:spcAft>
              <a:buNone/>
            </a:pPr>
            <a:r>
              <a:rPr lang="en" sz="1800">
                <a:solidFill>
                  <a:schemeClr val="dk2"/>
                </a:solidFill>
              </a:rPr>
              <a:t>OF 10.28</a:t>
            </a:r>
            <a:endParaRPr sz="1800">
              <a:solidFill>
                <a:schemeClr val="dk2"/>
              </a:solidFill>
            </a:endParaRPr>
          </a:p>
          <a:p>
            <a:pPr marL="0" lvl="0" indent="0" algn="l" rtl="0">
              <a:spcBef>
                <a:spcPts val="0"/>
              </a:spcBef>
              <a:spcAft>
                <a:spcPts val="0"/>
              </a:spcAft>
              <a:buNone/>
            </a:pPr>
            <a:r>
              <a:rPr lang="en" sz="1800">
                <a:solidFill>
                  <a:schemeClr val="dk2"/>
                </a:solidFill>
              </a:rPr>
              <a:t>AES 4.5</a:t>
            </a:r>
            <a:endParaRPr sz="1800">
              <a:solidFill>
                <a:schemeClr val="dk2"/>
              </a:solidFill>
            </a:endParaRPr>
          </a:p>
          <a:p>
            <a:pPr marL="0" lvl="0" indent="0" algn="l" rtl="0">
              <a:spcBef>
                <a:spcPts val="0"/>
              </a:spcBef>
              <a:spcAft>
                <a:spcPts val="0"/>
              </a:spcAft>
              <a:buNone/>
            </a:pPr>
            <a:r>
              <a:rPr lang="en" sz="1800">
                <a:solidFill>
                  <a:schemeClr val="dk2"/>
                </a:solidFill>
              </a:rPr>
              <a:t>OCR 0.0254</a:t>
            </a:r>
            <a:endParaRPr sz="1800">
              <a:solidFill>
                <a:schemeClr val="dk2"/>
              </a:solidFill>
            </a:endParaRPr>
          </a:p>
        </p:txBody>
      </p:sp>
      <p:sp>
        <p:nvSpPr>
          <p:cNvPr id="312" name="Google Shape;312;p21"/>
          <p:cNvSpPr txBox="1"/>
          <p:nvPr/>
        </p:nvSpPr>
        <p:spPr>
          <a:xfrm>
            <a:off x="3804975" y="3573600"/>
            <a:ext cx="1763400" cy="1569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chemeClr val="dk2"/>
                </a:solidFill>
              </a:rPr>
              <a:t>Dur: 13.68</a:t>
            </a:r>
            <a:endParaRPr sz="1800">
              <a:solidFill>
                <a:schemeClr val="dk2"/>
              </a:solidFill>
            </a:endParaRPr>
          </a:p>
          <a:p>
            <a:pPr marL="0" lvl="0" indent="0" algn="l" rtl="0">
              <a:spcBef>
                <a:spcPts val="0"/>
              </a:spcBef>
              <a:spcAft>
                <a:spcPts val="0"/>
              </a:spcAft>
              <a:buNone/>
            </a:pPr>
            <a:r>
              <a:rPr lang="en" sz="1800">
                <a:solidFill>
                  <a:schemeClr val="dk2"/>
                </a:solidFill>
              </a:rPr>
              <a:t>IQ: 43.64</a:t>
            </a:r>
            <a:endParaRPr sz="1800">
              <a:solidFill>
                <a:schemeClr val="dk2"/>
              </a:solidFill>
            </a:endParaRPr>
          </a:p>
          <a:p>
            <a:pPr marL="0" lvl="0" indent="0" algn="l" rtl="0">
              <a:spcBef>
                <a:spcPts val="0"/>
              </a:spcBef>
              <a:spcAft>
                <a:spcPts val="0"/>
              </a:spcAft>
              <a:buNone/>
            </a:pPr>
            <a:r>
              <a:rPr lang="en" sz="1800">
                <a:solidFill>
                  <a:schemeClr val="dk2"/>
                </a:solidFill>
              </a:rPr>
              <a:t>OF 8.505</a:t>
            </a:r>
            <a:endParaRPr sz="1800">
              <a:solidFill>
                <a:schemeClr val="dk2"/>
              </a:solidFill>
            </a:endParaRPr>
          </a:p>
          <a:p>
            <a:pPr marL="0" lvl="0" indent="0" algn="l" rtl="0">
              <a:spcBef>
                <a:spcPts val="0"/>
              </a:spcBef>
              <a:spcAft>
                <a:spcPts val="0"/>
              </a:spcAft>
              <a:buNone/>
            </a:pPr>
            <a:r>
              <a:rPr lang="en" sz="1800">
                <a:solidFill>
                  <a:schemeClr val="dk2"/>
                </a:solidFill>
              </a:rPr>
              <a:t>AES 4.135</a:t>
            </a:r>
            <a:endParaRPr sz="1800">
              <a:solidFill>
                <a:schemeClr val="dk2"/>
              </a:solidFill>
            </a:endParaRPr>
          </a:p>
          <a:p>
            <a:pPr marL="0" lvl="0" indent="0" algn="l" rtl="0">
              <a:spcBef>
                <a:spcPts val="0"/>
              </a:spcBef>
              <a:spcAft>
                <a:spcPts val="0"/>
              </a:spcAft>
              <a:buNone/>
            </a:pPr>
            <a:r>
              <a:rPr lang="en" sz="1800">
                <a:solidFill>
                  <a:schemeClr val="dk2"/>
                </a:solidFill>
              </a:rPr>
              <a:t>OCR 0.0065</a:t>
            </a:r>
            <a:endParaRPr sz="1800">
              <a:solidFill>
                <a:schemeClr val="dk2"/>
              </a:solidFill>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492</TotalTime>
  <Words>5194</Words>
  <Application>Microsoft Macintosh PowerPoint</Application>
  <PresentationFormat>On-screen Show (16:9)</PresentationFormat>
  <Paragraphs>290</Paragraphs>
  <Slides>33</Slides>
  <Notes>32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33</vt:i4>
      </vt:variant>
    </vt:vector>
  </HeadingPairs>
  <TitlesOfParts>
    <vt:vector size="40" baseType="lpstr">
      <vt:lpstr>Lexend Medium</vt:lpstr>
      <vt:lpstr>Courier New</vt:lpstr>
      <vt:lpstr>Arial</vt:lpstr>
      <vt:lpstr>Times New Roman</vt:lpstr>
      <vt:lpstr>Microsoft Yahei</vt:lpstr>
      <vt:lpstr>Georgia</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Dataset</vt:lpstr>
      <vt:lpstr>Dataset</vt:lpstr>
      <vt:lpstr>Dataset - YouTube1.5T</vt:lpstr>
      <vt:lpstr>SceneCut</vt:lpstr>
      <vt:lpstr>Caption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光流</vt:lpstr>
      <vt:lpstr>分类 &amp; 美学</vt:lpstr>
      <vt:lpstr>PowerPoint Presentation</vt:lpstr>
      <vt:lpstr>StoryTelling </vt:lpstr>
      <vt:lpstr>思路和方向</vt:lpstr>
      <vt:lpstr>Related Works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Yatian Wang</cp:lastModifiedBy>
  <cp:revision>6</cp:revision>
  <dcterms:modified xsi:type="dcterms:W3CDTF">2024-08-20T07:48:04Z</dcterms:modified>
</cp:coreProperties>
</file>